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6"/>
  </p:notesMasterIdLst>
  <p:sldIdLst>
    <p:sldId id="256" r:id="rId3"/>
    <p:sldId id="257" r:id="rId4"/>
    <p:sldId id="258" r:id="rId5"/>
    <p:sldId id="259" r:id="rId6"/>
    <p:sldId id="261" r:id="rId7"/>
    <p:sldId id="262" r:id="rId8"/>
    <p:sldId id="263" r:id="rId9"/>
    <p:sldId id="266" r:id="rId10"/>
    <p:sldId id="267" r:id="rId11"/>
    <p:sldId id="268" r:id="rId12"/>
    <p:sldId id="269" r:id="rId13"/>
    <p:sldId id="270" r:id="rId14"/>
    <p:sldId id="281" r:id="rId15"/>
    <p:sldId id="282" r:id="rId16"/>
    <p:sldId id="286" r:id="rId17"/>
    <p:sldId id="287" r:id="rId18"/>
    <p:sldId id="288" r:id="rId19"/>
    <p:sldId id="296" r:id="rId20"/>
    <p:sldId id="284" r:id="rId21"/>
    <p:sldId id="277" r:id="rId22"/>
    <p:sldId id="285" r:id="rId23"/>
    <p:sldId id="278" r:id="rId24"/>
    <p:sldId id="280" r:id="rId25"/>
    <p:sldId id="274" r:id="rId26"/>
    <p:sldId id="275" r:id="rId27"/>
    <p:sldId id="276" r:id="rId28"/>
    <p:sldId id="295" r:id="rId29"/>
    <p:sldId id="260" r:id="rId30"/>
    <p:sldId id="273" r:id="rId31"/>
    <p:sldId id="292" r:id="rId32"/>
    <p:sldId id="272" r:id="rId33"/>
    <p:sldId id="291" r:id="rId34"/>
    <p:sldId id="290" r:id="rId3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5B11"/>
    <a:srgbClr val="009900"/>
    <a:srgbClr val="0E620A"/>
    <a:srgbClr val="00CC00"/>
    <a:srgbClr val="4F97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2897" autoAdjust="0"/>
  </p:normalViewPr>
  <p:slideViewPr>
    <p:cSldViewPr>
      <p:cViewPr varScale="1">
        <p:scale>
          <a:sx n="65" d="100"/>
          <a:sy n="65" d="100"/>
        </p:scale>
        <p:origin x="-154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8027210884353744E-2"/>
          <c:y val="4.1211828977403886E-2"/>
          <c:w val="0.64557474958487326"/>
          <c:h val="0.7982411449383158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2013-2014 н.р.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Високий рівень</c:v>
                </c:pt>
                <c:pt idx="1">
                  <c:v>Достатній рівень</c:v>
                </c:pt>
                <c:pt idx="2">
                  <c:v>Середній рівень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35</c:v>
                </c:pt>
                <c:pt idx="1">
                  <c:v>53</c:v>
                </c:pt>
                <c:pt idx="2">
                  <c:v>12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2014 -2015 н.р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Високий рівень</c:v>
                </c:pt>
                <c:pt idx="1">
                  <c:v>Достатній рівень</c:v>
                </c:pt>
                <c:pt idx="2">
                  <c:v>Середній рівень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43</c:v>
                </c:pt>
                <c:pt idx="1">
                  <c:v>43</c:v>
                </c:pt>
                <c:pt idx="2">
                  <c:v>14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2015 - 2016 н.р.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Високий рівень</c:v>
                </c:pt>
                <c:pt idx="1">
                  <c:v>Достатній рівень</c:v>
                </c:pt>
                <c:pt idx="2">
                  <c:v>Середній рівень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29</c:v>
                </c:pt>
                <c:pt idx="1">
                  <c:v>64</c:v>
                </c:pt>
                <c:pt idx="2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8354560"/>
        <c:axId val="148356096"/>
        <c:axId val="0"/>
      </c:bar3DChart>
      <c:catAx>
        <c:axId val="148354560"/>
        <c:scaling>
          <c:orientation val="minMax"/>
        </c:scaling>
        <c:delete val="0"/>
        <c:axPos val="b"/>
        <c:majorTickMark val="out"/>
        <c:minorTickMark val="none"/>
        <c:tickLblPos val="nextTo"/>
        <c:crossAx val="148356096"/>
        <c:crosses val="autoZero"/>
        <c:auto val="1"/>
        <c:lblAlgn val="ctr"/>
        <c:lblOffset val="100"/>
        <c:noMultiLvlLbl val="0"/>
      </c:catAx>
      <c:valAx>
        <c:axId val="1483560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83545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777608267716538"/>
          <c:y val="0.28864739173228349"/>
          <c:w val="0.27479216883603835"/>
          <c:h val="0.3329125650824591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2013-2014 н.р.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1">
                  <c:v>ПЯН</c:v>
                </c:pt>
                <c:pt idx="2">
                  <c:v>Якість знань 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1">
                  <c:v>0.73</c:v>
                </c:pt>
                <c:pt idx="2">
                  <c:v>0.88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2014-2015 н.р.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1">
                  <c:v>ПЯН</c:v>
                </c:pt>
                <c:pt idx="2">
                  <c:v>Якість знань 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1">
                  <c:v>0.75</c:v>
                </c:pt>
                <c:pt idx="2">
                  <c:v>0.86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2015-2016 н.р.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1">
                  <c:v>ПЯН</c:v>
                </c:pt>
                <c:pt idx="2">
                  <c:v>Якість знань </c:v>
                </c:pt>
              </c:strCache>
            </c:strRef>
          </c:cat>
          <c:val>
            <c:numRef>
              <c:f>Лист1!$D$2:$D$4</c:f>
              <c:numCache>
                <c:formatCode>0%</c:formatCode>
                <c:ptCount val="3"/>
                <c:pt idx="1">
                  <c:v>0.72</c:v>
                </c:pt>
                <c:pt idx="2">
                  <c:v>0.93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9280256"/>
        <c:axId val="149281792"/>
        <c:axId val="0"/>
      </c:bar3DChart>
      <c:catAx>
        <c:axId val="149280256"/>
        <c:scaling>
          <c:orientation val="minMax"/>
        </c:scaling>
        <c:delete val="0"/>
        <c:axPos val="b"/>
        <c:majorTickMark val="out"/>
        <c:minorTickMark val="none"/>
        <c:tickLblPos val="nextTo"/>
        <c:crossAx val="149281792"/>
        <c:crosses val="autoZero"/>
        <c:auto val="1"/>
        <c:lblAlgn val="ctr"/>
        <c:lblOffset val="100"/>
        <c:noMultiLvlLbl val="0"/>
      </c:catAx>
      <c:valAx>
        <c:axId val="14928179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4928025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Середній бал</c:v>
                </c:pt>
              </c:strCache>
            </c:strRef>
          </c:tx>
          <c:explosion val="25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Лист1!$A$2:$A$4</c:f>
              <c:strCache>
                <c:ptCount val="3"/>
                <c:pt idx="0">
                  <c:v>2013-2014 н.р.</c:v>
                </c:pt>
                <c:pt idx="1">
                  <c:v>2014-2015 н.р.</c:v>
                </c:pt>
                <c:pt idx="2">
                  <c:v>2015-2016 н.р.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8.4</c:v>
                </c:pt>
                <c:pt idx="1">
                  <c:v>8.6999999999999993</c:v>
                </c:pt>
                <c:pt idx="2">
                  <c:v>8.8000000000000007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2014-2015 Н.Р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ВИСОКИЙ РІВЕНЬ</c:v>
                </c:pt>
                <c:pt idx="1">
                  <c:v>ДОСТАТНІЙ РІВЕНЬ</c:v>
                </c:pt>
                <c:pt idx="2">
                  <c:v>СЕРЕДНІЙ РІВЕНЬ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24</c:v>
                </c:pt>
                <c:pt idx="1">
                  <c:v>65</c:v>
                </c:pt>
                <c:pt idx="2">
                  <c:v>11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2015 - 2016 Н.Р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ВИСОКИЙ РІВЕНЬ</c:v>
                </c:pt>
                <c:pt idx="1">
                  <c:v>ДОСТАТНІЙ РІВЕНЬ</c:v>
                </c:pt>
                <c:pt idx="2">
                  <c:v>СЕРЕДНІЙ РІВЕНЬ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36</c:v>
                </c:pt>
                <c:pt idx="1">
                  <c:v>43</c:v>
                </c:pt>
                <c:pt idx="2">
                  <c:v>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0426368"/>
        <c:axId val="150427904"/>
        <c:axId val="0"/>
      </c:bar3DChart>
      <c:catAx>
        <c:axId val="150426368"/>
        <c:scaling>
          <c:orientation val="minMax"/>
        </c:scaling>
        <c:delete val="0"/>
        <c:axPos val="b"/>
        <c:majorTickMark val="out"/>
        <c:minorTickMark val="none"/>
        <c:tickLblPos val="nextTo"/>
        <c:crossAx val="150427904"/>
        <c:crosses val="autoZero"/>
        <c:auto val="1"/>
        <c:lblAlgn val="ctr"/>
        <c:lblOffset val="100"/>
        <c:noMultiLvlLbl val="0"/>
      </c:catAx>
      <c:valAx>
        <c:axId val="1504279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04263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526862713589368"/>
          <c:y val="0.39284536664187336"/>
          <c:w val="0.26452729123145319"/>
          <c:h val="0.143950755341250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2014-2015 н.р.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ПЯН</c:v>
                </c:pt>
                <c:pt idx="1">
                  <c:v>Якість знань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0.69</c:v>
                </c:pt>
                <c:pt idx="1">
                  <c:v>0.88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2015-2016 н.р.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ПЯН</c:v>
                </c:pt>
                <c:pt idx="1">
                  <c:v>Якість знань</c:v>
                </c:pt>
              </c:strCache>
            </c:strRef>
          </c:cat>
          <c:val>
            <c:numRef>
              <c:f>Лист1!$C$2:$C$3</c:f>
              <c:numCache>
                <c:formatCode>0%</c:formatCode>
                <c:ptCount val="2"/>
                <c:pt idx="0">
                  <c:v>0.71</c:v>
                </c:pt>
                <c:pt idx="1">
                  <c:v>0.79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1040000"/>
        <c:axId val="151041536"/>
        <c:axId val="0"/>
      </c:bar3DChart>
      <c:catAx>
        <c:axId val="151040000"/>
        <c:scaling>
          <c:orientation val="minMax"/>
        </c:scaling>
        <c:delete val="0"/>
        <c:axPos val="b"/>
        <c:majorTickMark val="out"/>
        <c:minorTickMark val="none"/>
        <c:tickLblPos val="nextTo"/>
        <c:crossAx val="151041536"/>
        <c:crosses val="autoZero"/>
        <c:auto val="1"/>
        <c:lblAlgn val="ctr"/>
        <c:lblOffset val="100"/>
        <c:noMultiLvlLbl val="0"/>
      </c:catAx>
      <c:valAx>
        <c:axId val="15104153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5104000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Середній бал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0.12599908149740469"/>
                  <c:y val="2.03887795275590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Лист1!$A$2:$A$3</c:f>
              <c:strCache>
                <c:ptCount val="2"/>
                <c:pt idx="0">
                  <c:v>2014-2015 н.р.</c:v>
                </c:pt>
                <c:pt idx="1">
                  <c:v>2015-2016 н.р.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</c:v>
                </c:pt>
                <c:pt idx="1">
                  <c:v>8.1999999999999993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9A08E7-F9E7-4169-9D4C-A1DF52BC975E}" type="datetimeFigureOut">
              <a:rPr lang="uk-UA" smtClean="0"/>
              <a:t>02.04.2016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C0001-D914-4783-901E-2E006D262A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8049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0C0001-D914-4783-901E-2E006D262AE8}" type="slidenum">
              <a:rPr lang="uk-UA" smtClean="0"/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35596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0C0001-D914-4783-901E-2E006D262AE8}" type="slidenum">
              <a:rPr lang="uk-UA" smtClean="0"/>
              <a:t>25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59012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5C96A-E620-4ACB-BCF9-31984B5A9E9F}" type="datetimeFigureOut">
              <a:rPr lang="ru-RU"/>
              <a:pPr>
                <a:defRPr/>
              </a:pPr>
              <a:t>02.04.2016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370CC-009C-4582-9BF6-1C423516BC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499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30C4C-FC73-4365-B277-087B9C53F344}" type="datetimeFigureOut">
              <a:rPr lang="ru-RU"/>
              <a:pPr>
                <a:defRPr/>
              </a:pPr>
              <a:t>02.04.2016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321C4F-B384-459C-A65F-D08DCD03F0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102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2F500-36F9-4239-9E2B-387C3E3F6663}" type="datetimeFigureOut">
              <a:rPr lang="ru-RU"/>
              <a:pPr>
                <a:defRPr/>
              </a:pPr>
              <a:t>02.04.2016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03F12-759C-48F9-9B00-E5D36C7C1B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805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A04A3-D906-4D21-8BB6-70040BAF9553}" type="datetimeFigureOut">
              <a:rPr lang="ru-RU"/>
              <a:pPr>
                <a:defRPr/>
              </a:pPr>
              <a:t>02.04.2016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FA158-EE8B-4AA6-A704-2C02024E46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692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pPr>
              <a:defRPr/>
            </a:pPr>
            <a:fld id="{DB05C96A-E620-4ACB-BCF9-31984B5A9E9F}" type="datetimeFigureOut">
              <a:rPr lang="ru-RU" smtClean="0"/>
              <a:pPr>
                <a:defRPr/>
              </a:pPr>
              <a:t>02.04.2016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pPr>
              <a:defRPr/>
            </a:pPr>
            <a:fld id="{C3A370CC-009C-4582-9BF6-1C423516BCE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fld id="{E8194084-7BB0-4B98-BBC0-9E061E54A7DE}" type="datetimeFigureOut">
              <a:rPr lang="ru-RU" smtClean="0"/>
              <a:pPr>
                <a:defRPr/>
              </a:pPr>
              <a:t>02.04.2016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BD1F6424-4DF1-43A7-AF4C-2FFA9F15101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pPr>
              <a:defRPr/>
            </a:pPr>
            <a:fld id="{562912F0-17B1-4A13-BDC7-F3C5F1728DB9}" type="datetimeFigureOut">
              <a:rPr lang="ru-RU" smtClean="0"/>
              <a:pPr>
                <a:defRPr/>
              </a:pPr>
              <a:t>02.04.2016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pPr>
              <a:defRPr/>
            </a:pPr>
            <a:fld id="{50B9E89F-5F68-41B8-B0C2-636701EA11A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29AD2A-2CF3-465D-8A30-1888AF833ED5}" type="datetimeFigureOut">
              <a:rPr lang="ru-RU" smtClean="0"/>
              <a:pPr>
                <a:defRPr/>
              </a:pPr>
              <a:t>02.04.2016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E9E21D-1618-4F0B-8558-4FA657545DB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18DA57-5B3B-4603-9127-DA1EA0D46F11}" type="datetimeFigureOut">
              <a:rPr lang="ru-RU" smtClean="0"/>
              <a:pPr>
                <a:defRPr/>
              </a:pPr>
              <a:t>02.04.2016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17F60A-23E8-4997-BD5B-132B9A29312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E033AEF0-75B0-4BC1-A5CE-B459B00A777A}" type="datetimeFigureOut">
              <a:rPr lang="ru-RU" smtClean="0"/>
              <a:pPr>
                <a:defRPr/>
              </a:pPr>
              <a:t>02.04.2016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76DAD660-68FE-4812-8330-DBB035E2FDE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7839CB-11EF-4AE6-81DA-EDD47B7F07D4}" type="datetimeFigureOut">
              <a:rPr lang="ru-RU" smtClean="0"/>
              <a:pPr>
                <a:defRPr/>
              </a:pPr>
              <a:t>02.04.2016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A2C816-FE6E-4872-AEE6-A7C9655B051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94084-7BB0-4B98-BBC0-9E061E54A7DE}" type="datetimeFigureOut">
              <a:rPr lang="ru-RU"/>
              <a:pPr>
                <a:defRPr/>
              </a:pPr>
              <a:t>02.04.2016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F6424-4DF1-43A7-AF4C-2FFA9F1510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16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fld id="{1D287490-7479-411A-A717-68C7E0C1A0F2}" type="datetimeFigureOut">
              <a:rPr lang="ru-RU" smtClean="0"/>
              <a:pPr>
                <a:defRPr/>
              </a:pPr>
              <a:t>02.04.2016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3A5DED81-1182-4B00-A81D-B95A009DA30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637FBBF2-AE6E-4C62-9F82-AF87564F6974}" type="datetimeFigureOut">
              <a:rPr lang="ru-RU" smtClean="0"/>
              <a:pPr>
                <a:defRPr/>
              </a:pPr>
              <a:t>02.04.2016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1B09EC4F-0702-4B50-A55E-9789568F2E3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F30C4C-FC73-4365-B277-087B9C53F344}" type="datetimeFigureOut">
              <a:rPr lang="ru-RU" smtClean="0"/>
              <a:pPr>
                <a:defRPr/>
              </a:pPr>
              <a:t>02.04.2016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321C4F-B384-459C-A65F-D08DCD03F0C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D2F500-36F9-4239-9E2B-387C3E3F6663}" type="datetimeFigureOut">
              <a:rPr lang="ru-RU" smtClean="0"/>
              <a:pPr>
                <a:defRPr/>
              </a:pPr>
              <a:t>02.04.2016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A03F12-759C-48F9-9B00-E5D36C7C1B9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912F0-17B1-4A13-BDC7-F3C5F1728DB9}" type="datetimeFigureOut">
              <a:rPr lang="ru-RU"/>
              <a:pPr>
                <a:defRPr/>
              </a:pPr>
              <a:t>02.04.2016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9E89F-5F68-41B8-B0C2-636701EA11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689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9AD2A-2CF3-465D-8A30-1888AF833ED5}" type="datetimeFigureOut">
              <a:rPr lang="ru-RU"/>
              <a:pPr>
                <a:defRPr/>
              </a:pPr>
              <a:t>02.04.2016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9E21D-1618-4F0B-8558-4FA657545D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135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8DA57-5B3B-4603-9127-DA1EA0D46F11}" type="datetimeFigureOut">
              <a:rPr lang="ru-RU"/>
              <a:pPr>
                <a:defRPr/>
              </a:pPr>
              <a:t>02.04.2016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7F60A-23E8-4997-BD5B-132B9A2931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57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3AEF0-75B0-4BC1-A5CE-B459B00A777A}" type="datetimeFigureOut">
              <a:rPr lang="ru-RU"/>
              <a:pPr>
                <a:defRPr/>
              </a:pPr>
              <a:t>02.04.2016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AD660-68FE-4812-8330-DBB035E2FD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738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839CB-11EF-4AE6-81DA-EDD47B7F07D4}" type="datetimeFigureOut">
              <a:rPr lang="ru-RU"/>
              <a:pPr>
                <a:defRPr/>
              </a:pPr>
              <a:t>02.04.2016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A2C816-FE6E-4872-AEE6-A7C9655B05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06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87490-7479-411A-A717-68C7E0C1A0F2}" type="datetimeFigureOut">
              <a:rPr lang="ru-RU"/>
              <a:pPr>
                <a:defRPr/>
              </a:pPr>
              <a:t>02.04.2016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DED81-1182-4B00-A81D-B95A009DA3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436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FBBF2-AE6E-4C62-9F82-AF87564F6974}" type="datetimeFigureOut">
              <a:rPr lang="ru-RU"/>
              <a:pPr>
                <a:defRPr/>
              </a:pPr>
              <a:t>02.04.2016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9EC4F-0702-4B50-A55E-9789568F2E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837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58BC6AD-9CD9-438C-811D-B82997BFF456}" type="datetimeFigureOut">
              <a:rPr lang="ru-RU"/>
              <a:pPr>
                <a:defRPr/>
              </a:pPr>
              <a:t>02.04.2016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9596580-1E72-40AD-885A-0FC1D578FB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58BC6AD-9CD9-438C-811D-B82997BFF456}" type="datetimeFigureOut">
              <a:rPr lang="ru-RU" smtClean="0"/>
              <a:pPr>
                <a:defRPr/>
              </a:pPr>
              <a:t>02.04.2016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9596580-1E72-40AD-885A-0FC1D578FB2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3275856" y="260648"/>
            <a:ext cx="5688632" cy="3339803"/>
          </a:xfrm>
        </p:spPr>
        <p:txBody>
          <a:bodyPr/>
          <a:lstStyle/>
          <a:p>
            <a:r>
              <a:rPr lang="uk-UA" sz="2400" dirty="0" smtClean="0">
                <a:solidFill>
                  <a:srgbClr val="0E620A"/>
                </a:solidFill>
                <a:latin typeface="Arial Black" panose="020B0A04020102020204" pitchFamily="34" charset="0"/>
              </a:rPr>
              <a:t>Презентація досвіду роботи учителя біології та природознавства </a:t>
            </a:r>
            <a:r>
              <a:rPr lang="uk-UA" sz="2400" dirty="0" err="1" smtClean="0">
                <a:solidFill>
                  <a:srgbClr val="0E620A"/>
                </a:solidFill>
                <a:latin typeface="Arial Black" panose="020B0A04020102020204" pitchFamily="34" charset="0"/>
              </a:rPr>
              <a:t>Качанівської</a:t>
            </a:r>
            <a:r>
              <a:rPr lang="uk-UA" sz="2400" dirty="0" smtClean="0">
                <a:solidFill>
                  <a:srgbClr val="0E620A"/>
                </a:solidFill>
                <a:latin typeface="Arial Black" panose="020B0A04020102020204" pitchFamily="34" charset="0"/>
              </a:rPr>
              <a:t> ЗОШ І-ІІІ ступенів</a:t>
            </a:r>
            <a:r>
              <a:rPr lang="uk-UA" sz="2400" dirty="0" smtClean="0">
                <a:solidFill>
                  <a:srgbClr val="0E620A"/>
                </a:solidFill>
                <a:latin typeface="Arial Black" panose="020B0A04020102020204" pitchFamily="34" charset="0"/>
              </a:rPr>
              <a:t/>
            </a:r>
            <a:br>
              <a:rPr lang="uk-UA" sz="2400" dirty="0" smtClean="0">
                <a:solidFill>
                  <a:srgbClr val="0E620A"/>
                </a:solidFill>
                <a:latin typeface="Arial Black" panose="020B0A04020102020204" pitchFamily="34" charset="0"/>
              </a:rPr>
            </a:br>
            <a:r>
              <a:rPr lang="uk-UA" sz="32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Попельняк</a:t>
            </a:r>
            <a:r>
              <a:rPr lang="uk-UA" sz="32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br>
              <a:rPr lang="uk-UA" sz="32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uk-UA" sz="32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Тетяни Степанівни</a:t>
            </a:r>
            <a:r>
              <a:rPr lang="uk-UA" sz="1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uk-UA" sz="1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uk-UA" sz="1200" dirty="0" smtClean="0">
              <a:solidFill>
                <a:srgbClr val="0E620A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3968" y="3356992"/>
            <a:ext cx="4536504" cy="324036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</p:txBody>
      </p:sp>
      <p:pic>
        <p:nvPicPr>
          <p:cNvPr id="2052" name="Picture 4" descr="I:\Фото Для Презентація\20160304_1407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284984"/>
            <a:ext cx="5339015" cy="32820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2" name="Пианино - Спокойная музы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8258" y="3774139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20767" y="1712790"/>
            <a:ext cx="9396413" cy="4274886"/>
            <a:chOff x="864" y="1310"/>
            <a:chExt cx="3987" cy="2338"/>
          </a:xfrm>
        </p:grpSpPr>
        <p:sp>
          <p:nvSpPr>
            <p:cNvPr id="11269" name="Oval 3"/>
            <p:cNvSpPr>
              <a:spLocks noChangeArrowheads="1"/>
            </p:cNvSpPr>
            <p:nvPr/>
          </p:nvSpPr>
          <p:spPr bwMode="gray">
            <a:xfrm>
              <a:off x="1347" y="2813"/>
              <a:ext cx="3504" cy="835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rgbClr val="F7F9F2"/>
                </a:gs>
              </a:gsLst>
              <a:lin ang="2700000" scaled="1"/>
            </a:gradFill>
            <a:ln w="3175">
              <a:noFill/>
              <a:round/>
              <a:headEnd/>
              <a:tailEnd type="none" w="sm" len="sm"/>
            </a:ln>
          </p:spPr>
          <p:txBody>
            <a:bodyPr vert="eaVert" wrap="none" lIns="92075" tIns="46038" rIns="92075" bIns="46038" anchor="ctr"/>
            <a:lstStyle/>
            <a:p>
              <a:endParaRPr lang="uk-UA"/>
            </a:p>
          </p:txBody>
        </p:sp>
        <p:sp>
          <p:nvSpPr>
            <p:cNvPr id="11270" name="Oval 4"/>
            <p:cNvSpPr>
              <a:spLocks noChangeArrowheads="1"/>
            </p:cNvSpPr>
            <p:nvPr/>
          </p:nvSpPr>
          <p:spPr bwMode="gray">
            <a:xfrm rot="20601703">
              <a:off x="936" y="1643"/>
              <a:ext cx="3555" cy="1911"/>
            </a:xfrm>
            <a:prstGeom prst="ellipse">
              <a:avLst/>
            </a:prstGeom>
            <a:gradFill rotWithShape="0">
              <a:gsLst>
                <a:gs pos="0">
                  <a:srgbClr val="808080"/>
                </a:gs>
                <a:gs pos="50000">
                  <a:srgbClr val="AEAEAE"/>
                </a:gs>
                <a:gs pos="100000">
                  <a:srgbClr val="808080"/>
                </a:gs>
              </a:gsLst>
              <a:lin ang="0" scaled="1"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11271" name="Oval 5"/>
            <p:cNvSpPr>
              <a:spLocks noChangeArrowheads="1"/>
            </p:cNvSpPr>
            <p:nvPr/>
          </p:nvSpPr>
          <p:spPr bwMode="gray">
            <a:xfrm rot="-998297">
              <a:off x="926" y="1380"/>
              <a:ext cx="3504" cy="1841"/>
            </a:xfrm>
            <a:prstGeom prst="ellipse">
              <a:avLst/>
            </a:prstGeom>
            <a:gradFill rotWithShape="1">
              <a:gsLst>
                <a:gs pos="0">
                  <a:srgbClr val="2791BB"/>
                </a:gs>
                <a:gs pos="100000">
                  <a:srgbClr val="000000"/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94214" name="Arc 6"/>
            <p:cNvSpPr>
              <a:spLocks/>
            </p:cNvSpPr>
            <p:nvPr/>
          </p:nvSpPr>
          <p:spPr bwMode="gray">
            <a:xfrm rot="-998297">
              <a:off x="2599" y="1310"/>
              <a:ext cx="1795" cy="1239"/>
            </a:xfrm>
            <a:custGeom>
              <a:avLst/>
              <a:gdLst>
                <a:gd name="G0" fmla="+- 0 0 0"/>
                <a:gd name="G1" fmla="+- 17105 0 0"/>
                <a:gd name="G2" fmla="+- 21600 0 0"/>
                <a:gd name="T0" fmla="*/ 13190 w 21600"/>
                <a:gd name="T1" fmla="*/ 0 h 29046"/>
                <a:gd name="T2" fmla="*/ 17999 w 21600"/>
                <a:gd name="T3" fmla="*/ 29046 h 29046"/>
                <a:gd name="T4" fmla="*/ 0 w 21600"/>
                <a:gd name="T5" fmla="*/ 17105 h 29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9046" fill="none" extrusionOk="0">
                  <a:moveTo>
                    <a:pt x="13190" y="-1"/>
                  </a:moveTo>
                  <a:cubicBezTo>
                    <a:pt x="18493" y="4089"/>
                    <a:pt x="21600" y="10407"/>
                    <a:pt x="21600" y="17105"/>
                  </a:cubicBezTo>
                  <a:cubicBezTo>
                    <a:pt x="21600" y="21352"/>
                    <a:pt x="20347" y="25506"/>
                    <a:pt x="17999" y="29046"/>
                  </a:cubicBezTo>
                </a:path>
                <a:path w="21600" h="29046" stroke="0" extrusionOk="0">
                  <a:moveTo>
                    <a:pt x="13190" y="-1"/>
                  </a:moveTo>
                  <a:cubicBezTo>
                    <a:pt x="18493" y="4089"/>
                    <a:pt x="21600" y="10407"/>
                    <a:pt x="21600" y="17105"/>
                  </a:cubicBezTo>
                  <a:cubicBezTo>
                    <a:pt x="21600" y="21352"/>
                    <a:pt x="20347" y="25506"/>
                    <a:pt x="17999" y="29046"/>
                  </a:cubicBezTo>
                  <a:lnTo>
                    <a:pt x="0" y="17105"/>
                  </a:lnTo>
                  <a:close/>
                </a:path>
              </a:pathLst>
            </a:cu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63529"/>
                    <a:invGamma/>
                  </a:schemeClr>
                </a:gs>
              </a:gsLst>
              <a:lin ang="54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94215" name="Arc 7"/>
            <p:cNvSpPr>
              <a:spLocks/>
            </p:cNvSpPr>
            <p:nvPr/>
          </p:nvSpPr>
          <p:spPr bwMode="gray">
            <a:xfrm rot="20601703" flipH="1">
              <a:off x="1080" y="2491"/>
              <a:ext cx="2067" cy="931"/>
            </a:xfrm>
            <a:custGeom>
              <a:avLst/>
              <a:gdLst>
                <a:gd name="G0" fmla="+- 3659 0 0"/>
                <a:gd name="G1" fmla="+- 0 0 0"/>
                <a:gd name="G2" fmla="+- 21600 0 0"/>
                <a:gd name="T0" fmla="*/ 25114 w 25114"/>
                <a:gd name="T1" fmla="*/ 2497 h 21600"/>
                <a:gd name="T2" fmla="*/ 0 w 25114"/>
                <a:gd name="T3" fmla="*/ 21288 h 21600"/>
                <a:gd name="T4" fmla="*/ 3659 w 25114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114" h="21600" fill="none" extrusionOk="0">
                  <a:moveTo>
                    <a:pt x="25114" y="2497"/>
                  </a:moveTo>
                  <a:cubicBezTo>
                    <a:pt x="23846" y="13386"/>
                    <a:pt x="14622" y="21599"/>
                    <a:pt x="3659" y="21600"/>
                  </a:cubicBezTo>
                  <a:cubicBezTo>
                    <a:pt x="2432" y="21600"/>
                    <a:pt x="1208" y="21495"/>
                    <a:pt x="0" y="21287"/>
                  </a:cubicBezTo>
                </a:path>
                <a:path w="25114" h="21600" stroke="0" extrusionOk="0">
                  <a:moveTo>
                    <a:pt x="25114" y="2497"/>
                  </a:moveTo>
                  <a:cubicBezTo>
                    <a:pt x="23846" y="13386"/>
                    <a:pt x="14622" y="21599"/>
                    <a:pt x="3659" y="21600"/>
                  </a:cubicBezTo>
                  <a:cubicBezTo>
                    <a:pt x="2432" y="21600"/>
                    <a:pt x="1208" y="21495"/>
                    <a:pt x="0" y="21287"/>
                  </a:cubicBezTo>
                  <a:lnTo>
                    <a:pt x="3659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shade val="69804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94216" name="Arc 8"/>
            <p:cNvSpPr>
              <a:spLocks/>
            </p:cNvSpPr>
            <p:nvPr/>
          </p:nvSpPr>
          <p:spPr bwMode="gray">
            <a:xfrm rot="20601703">
              <a:off x="1715" y="1341"/>
              <a:ext cx="2034" cy="890"/>
            </a:xfrm>
            <a:custGeom>
              <a:avLst/>
              <a:gdLst>
                <a:gd name="G0" fmla="+- 9843 0 0"/>
                <a:gd name="G1" fmla="+- 21600 0 0"/>
                <a:gd name="G2" fmla="+- 21600 0 0"/>
                <a:gd name="T0" fmla="*/ 0 w 24549"/>
                <a:gd name="T1" fmla="*/ 2373 h 21600"/>
                <a:gd name="T2" fmla="*/ 24549 w 24549"/>
                <a:gd name="T3" fmla="*/ 5780 h 21600"/>
                <a:gd name="T4" fmla="*/ 9843 w 24549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549" h="21600" fill="none" extrusionOk="0">
                  <a:moveTo>
                    <a:pt x="0" y="2373"/>
                  </a:moveTo>
                  <a:cubicBezTo>
                    <a:pt x="3046" y="813"/>
                    <a:pt x="6420" y="-1"/>
                    <a:pt x="9843" y="0"/>
                  </a:cubicBezTo>
                  <a:cubicBezTo>
                    <a:pt x="15299" y="0"/>
                    <a:pt x="20553" y="2064"/>
                    <a:pt x="24549" y="5779"/>
                  </a:cubicBezTo>
                </a:path>
                <a:path w="24549" h="21600" stroke="0" extrusionOk="0">
                  <a:moveTo>
                    <a:pt x="0" y="2373"/>
                  </a:moveTo>
                  <a:cubicBezTo>
                    <a:pt x="3046" y="813"/>
                    <a:pt x="6420" y="-1"/>
                    <a:pt x="9843" y="0"/>
                  </a:cubicBezTo>
                  <a:cubicBezTo>
                    <a:pt x="15299" y="0"/>
                    <a:pt x="20553" y="2064"/>
                    <a:pt x="24549" y="5779"/>
                  </a:cubicBezTo>
                  <a:lnTo>
                    <a:pt x="9843" y="2160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94217" name="Arc 9"/>
            <p:cNvSpPr>
              <a:spLocks/>
            </p:cNvSpPr>
            <p:nvPr/>
          </p:nvSpPr>
          <p:spPr bwMode="gray">
            <a:xfrm rot="20601703" flipH="1">
              <a:off x="864" y="1713"/>
              <a:ext cx="1796" cy="1302"/>
            </a:xfrm>
            <a:custGeom>
              <a:avLst/>
              <a:gdLst>
                <a:gd name="G0" fmla="+- 0 0 0"/>
                <a:gd name="G1" fmla="+- 19945 0 0"/>
                <a:gd name="G2" fmla="+- 21600 0 0"/>
                <a:gd name="T0" fmla="*/ 8292 w 21600"/>
                <a:gd name="T1" fmla="*/ 0 h 30468"/>
                <a:gd name="T2" fmla="*/ 18863 w 21600"/>
                <a:gd name="T3" fmla="*/ 30468 h 30468"/>
                <a:gd name="T4" fmla="*/ 0 w 21600"/>
                <a:gd name="T5" fmla="*/ 19945 h 30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30468" fill="none" extrusionOk="0">
                  <a:moveTo>
                    <a:pt x="8291" y="0"/>
                  </a:moveTo>
                  <a:cubicBezTo>
                    <a:pt x="16349" y="3349"/>
                    <a:pt x="21600" y="11218"/>
                    <a:pt x="21600" y="19945"/>
                  </a:cubicBezTo>
                  <a:cubicBezTo>
                    <a:pt x="21600" y="23628"/>
                    <a:pt x="20657" y="27251"/>
                    <a:pt x="18863" y="30468"/>
                  </a:cubicBezTo>
                </a:path>
                <a:path w="21600" h="30468" stroke="0" extrusionOk="0">
                  <a:moveTo>
                    <a:pt x="8291" y="0"/>
                  </a:moveTo>
                  <a:cubicBezTo>
                    <a:pt x="16349" y="3349"/>
                    <a:pt x="21600" y="11218"/>
                    <a:pt x="21600" y="19945"/>
                  </a:cubicBezTo>
                  <a:cubicBezTo>
                    <a:pt x="21600" y="23628"/>
                    <a:pt x="20657" y="27251"/>
                    <a:pt x="18863" y="30468"/>
                  </a:cubicBezTo>
                  <a:lnTo>
                    <a:pt x="0" y="19945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r">
                <a:defRPr/>
              </a:pPr>
              <a:r>
                <a:rPr lang="uk-UA"/>
                <a:t>Віртуальний</a:t>
              </a:r>
              <a:endParaRPr lang="ru-RU"/>
            </a:p>
          </p:txBody>
        </p:sp>
        <p:sp>
          <p:nvSpPr>
            <p:cNvPr id="94218" name="Freeform 10"/>
            <p:cNvSpPr>
              <a:spLocks/>
            </p:cNvSpPr>
            <p:nvPr/>
          </p:nvSpPr>
          <p:spPr bwMode="gray">
            <a:xfrm>
              <a:off x="3442" y="2282"/>
              <a:ext cx="1105" cy="1120"/>
            </a:xfrm>
            <a:custGeom>
              <a:avLst/>
              <a:gdLst/>
              <a:ahLst/>
              <a:cxnLst>
                <a:cxn ang="0">
                  <a:pos x="9" y="888"/>
                </a:cxn>
                <a:cxn ang="0">
                  <a:pos x="1105" y="0"/>
                </a:cxn>
                <a:cxn ang="0">
                  <a:pos x="1081" y="256"/>
                </a:cxn>
                <a:cxn ang="0">
                  <a:pos x="705" y="704"/>
                </a:cxn>
                <a:cxn ang="0">
                  <a:pos x="17" y="1120"/>
                </a:cxn>
                <a:cxn ang="0">
                  <a:pos x="9" y="888"/>
                </a:cxn>
              </a:cxnLst>
              <a:rect l="0" t="0" r="r" b="b"/>
              <a:pathLst>
                <a:path w="1105" h="1120">
                  <a:moveTo>
                    <a:pt x="9" y="888"/>
                  </a:moveTo>
                  <a:lnTo>
                    <a:pt x="1105" y="0"/>
                  </a:lnTo>
                  <a:lnTo>
                    <a:pt x="1081" y="256"/>
                  </a:lnTo>
                  <a:cubicBezTo>
                    <a:pt x="1014" y="373"/>
                    <a:pt x="882" y="560"/>
                    <a:pt x="705" y="704"/>
                  </a:cubicBezTo>
                  <a:cubicBezTo>
                    <a:pt x="528" y="848"/>
                    <a:pt x="133" y="1089"/>
                    <a:pt x="17" y="1120"/>
                  </a:cubicBezTo>
                  <a:cubicBezTo>
                    <a:pt x="0" y="1038"/>
                    <a:pt x="9" y="888"/>
                    <a:pt x="9" y="88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>
                    <a:gamma/>
                    <a:shade val="48627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94219" name="Arc 11"/>
            <p:cNvSpPr>
              <a:spLocks/>
            </p:cNvSpPr>
            <p:nvPr/>
          </p:nvSpPr>
          <p:spPr bwMode="gray">
            <a:xfrm rot="-1060795">
              <a:off x="2840" y="1897"/>
              <a:ext cx="1719" cy="1171"/>
            </a:xfrm>
            <a:custGeom>
              <a:avLst/>
              <a:gdLst>
                <a:gd name="G0" fmla="+- 0 0 0"/>
                <a:gd name="G1" fmla="+- 0 0 0"/>
                <a:gd name="G2" fmla="+- 21600 0 0"/>
                <a:gd name="T0" fmla="*/ 18016 w 18016"/>
                <a:gd name="T1" fmla="*/ 11915 h 21282"/>
                <a:gd name="T2" fmla="*/ 3695 w 18016"/>
                <a:gd name="T3" fmla="*/ 21282 h 21282"/>
                <a:gd name="T4" fmla="*/ 0 w 18016"/>
                <a:gd name="T5" fmla="*/ 0 h 21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016" h="21282" fill="none" extrusionOk="0">
                  <a:moveTo>
                    <a:pt x="18016" y="11915"/>
                  </a:moveTo>
                  <a:cubicBezTo>
                    <a:pt x="14735" y="16875"/>
                    <a:pt x="9554" y="20264"/>
                    <a:pt x="3694" y="21281"/>
                  </a:cubicBezTo>
                </a:path>
                <a:path w="18016" h="21282" stroke="0" extrusionOk="0">
                  <a:moveTo>
                    <a:pt x="18016" y="11915"/>
                  </a:moveTo>
                  <a:cubicBezTo>
                    <a:pt x="14735" y="16875"/>
                    <a:pt x="9554" y="20264"/>
                    <a:pt x="3694" y="21281"/>
                  </a:cubicBez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lin ang="2700000" scaled="1"/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94220" name="Freeform 12"/>
            <p:cNvSpPr>
              <a:spLocks/>
            </p:cNvSpPr>
            <p:nvPr/>
          </p:nvSpPr>
          <p:spPr bwMode="gray">
            <a:xfrm>
              <a:off x="2819" y="2496"/>
              <a:ext cx="648" cy="928"/>
            </a:xfrm>
            <a:custGeom>
              <a:avLst/>
              <a:gdLst/>
              <a:ahLst/>
              <a:cxnLst>
                <a:cxn ang="0">
                  <a:pos x="648" y="632"/>
                </a:cxn>
                <a:cxn ang="0">
                  <a:pos x="648" y="928"/>
                </a:cxn>
                <a:cxn ang="0">
                  <a:pos x="0" y="64"/>
                </a:cxn>
                <a:cxn ang="0">
                  <a:pos x="96" y="0"/>
                </a:cxn>
                <a:cxn ang="0">
                  <a:pos x="648" y="632"/>
                </a:cxn>
              </a:cxnLst>
              <a:rect l="0" t="0" r="r" b="b"/>
              <a:pathLst>
                <a:path w="648" h="928">
                  <a:moveTo>
                    <a:pt x="648" y="632"/>
                  </a:moveTo>
                  <a:lnTo>
                    <a:pt x="648" y="928"/>
                  </a:lnTo>
                  <a:lnTo>
                    <a:pt x="0" y="64"/>
                  </a:lnTo>
                  <a:lnTo>
                    <a:pt x="96" y="0"/>
                  </a:lnTo>
                  <a:lnTo>
                    <a:pt x="648" y="632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11279" name="Oval 13"/>
            <p:cNvSpPr>
              <a:spLocks noChangeArrowheads="1"/>
            </p:cNvSpPr>
            <p:nvPr/>
          </p:nvSpPr>
          <p:spPr bwMode="gray">
            <a:xfrm rot="-998297">
              <a:off x="1846" y="1830"/>
              <a:ext cx="1698" cy="844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C1C1C1"/>
                </a:gs>
                <a:gs pos="100000">
                  <a:srgbClr val="000000"/>
                </a:gs>
              </a:gsLst>
              <a:lin ang="0" scaled="1"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94222" name="Text Box 14"/>
            <p:cNvSpPr txBox="1">
              <a:spLocks noChangeArrowheads="1"/>
            </p:cNvSpPr>
            <p:nvPr/>
          </p:nvSpPr>
          <p:spPr bwMode="gray">
            <a:xfrm rot="19786260">
              <a:off x="1005" y="2291"/>
              <a:ext cx="919" cy="3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>
                <a:defRPr/>
              </a:pPr>
              <a:r>
                <a:rPr lang="uk-UA" b="1" dirty="0" smtClean="0">
                  <a:solidFill>
                    <a:srgbClr val="FFFFFF"/>
                  </a:solidFill>
                  <a:latin typeface="Verdana" pitchFamily="34" charset="0"/>
                </a:rPr>
                <a:t>Актуалізація опорних знань</a:t>
              </a:r>
              <a:endParaRPr lang="en-US" b="1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11282" name="Text Box 16"/>
            <p:cNvSpPr txBox="1">
              <a:spLocks noChangeArrowheads="1"/>
            </p:cNvSpPr>
            <p:nvPr/>
          </p:nvSpPr>
          <p:spPr bwMode="gray">
            <a:xfrm>
              <a:off x="3322" y="1611"/>
              <a:ext cx="1009" cy="20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uk-UA" b="1" dirty="0">
                  <a:ln w="3175">
                    <a:solidFill>
                      <a:schemeClr val="accent2"/>
                    </a:solidFill>
                  </a:ln>
                  <a:solidFill>
                    <a:schemeClr val="bg1"/>
                  </a:solidFill>
                  <a:latin typeface="Verdana" pitchFamily="34" charset="0"/>
                </a:rPr>
                <a:t>Контроль знань </a:t>
              </a:r>
              <a:endParaRPr lang="en-US" b="1" dirty="0">
                <a:ln w="3175">
                  <a:solidFill>
                    <a:schemeClr val="accent2"/>
                  </a:solidFill>
                </a:ln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1283" name="Text Box 17"/>
            <p:cNvSpPr txBox="1">
              <a:spLocks noChangeArrowheads="1"/>
            </p:cNvSpPr>
            <p:nvPr/>
          </p:nvSpPr>
          <p:spPr bwMode="gray">
            <a:xfrm>
              <a:off x="3098" y="2450"/>
              <a:ext cx="1058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uk-UA" b="1" dirty="0">
                  <a:solidFill>
                    <a:srgbClr val="FFFFFF"/>
                  </a:solidFill>
                  <a:latin typeface="Verdana" pitchFamily="34" charset="0"/>
                </a:rPr>
                <a:t>   Відпрацювання</a:t>
              </a:r>
            </a:p>
            <a:p>
              <a:pPr algn="ctr" eaLnBrk="0" hangingPunct="0"/>
              <a:r>
                <a:rPr lang="uk-UA" b="1" dirty="0">
                  <a:solidFill>
                    <a:srgbClr val="FFFFFF"/>
                  </a:solidFill>
                  <a:latin typeface="Verdana" pitchFamily="34" charset="0"/>
                </a:rPr>
                <a:t>умінь і</a:t>
              </a:r>
            </a:p>
            <a:p>
              <a:pPr algn="ctr" eaLnBrk="0" hangingPunct="0"/>
              <a:r>
                <a:rPr lang="uk-UA" b="1" dirty="0">
                  <a:solidFill>
                    <a:srgbClr val="FFFFFF"/>
                  </a:solidFill>
                  <a:latin typeface="Verdana" pitchFamily="34" charset="0"/>
                </a:rPr>
                <a:t>навичок</a:t>
              </a:r>
              <a:endParaRPr lang="en-US" b="1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11284" name="Text Box 18"/>
            <p:cNvSpPr txBox="1">
              <a:spLocks noChangeArrowheads="1"/>
            </p:cNvSpPr>
            <p:nvPr/>
          </p:nvSpPr>
          <p:spPr bwMode="gray">
            <a:xfrm>
              <a:off x="1645" y="2882"/>
              <a:ext cx="1178" cy="28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uk-UA" b="1">
                  <a:solidFill>
                    <a:srgbClr val="FFFFFF"/>
                  </a:solidFill>
                  <a:latin typeface="Verdana" pitchFamily="34" charset="0"/>
                </a:rPr>
                <a:t>Узагальнення знань</a:t>
              </a:r>
              <a:endParaRPr lang="en-US" b="1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94227" name="Freeform 19"/>
            <p:cNvSpPr>
              <a:spLocks/>
            </p:cNvSpPr>
            <p:nvPr/>
          </p:nvSpPr>
          <p:spPr bwMode="gray">
            <a:xfrm>
              <a:off x="2768" y="2632"/>
              <a:ext cx="544" cy="680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256" y="528"/>
                </a:cxn>
                <a:cxn ang="0">
                  <a:pos x="264" y="680"/>
                </a:cxn>
                <a:cxn ang="0">
                  <a:pos x="448" y="624"/>
                </a:cxn>
                <a:cxn ang="0">
                  <a:pos x="544" y="576"/>
                </a:cxn>
                <a:cxn ang="0">
                  <a:pos x="112" y="0"/>
                </a:cxn>
                <a:cxn ang="0">
                  <a:pos x="0" y="16"/>
                </a:cxn>
              </a:cxnLst>
              <a:rect l="0" t="0" r="r" b="b"/>
              <a:pathLst>
                <a:path w="544" h="680">
                  <a:moveTo>
                    <a:pt x="0" y="16"/>
                  </a:moveTo>
                  <a:lnTo>
                    <a:pt x="256" y="528"/>
                  </a:lnTo>
                  <a:lnTo>
                    <a:pt x="264" y="680"/>
                  </a:lnTo>
                  <a:lnTo>
                    <a:pt x="448" y="624"/>
                  </a:lnTo>
                  <a:lnTo>
                    <a:pt x="544" y="576"/>
                  </a:lnTo>
                  <a:lnTo>
                    <a:pt x="112" y="0"/>
                  </a:lnTo>
                  <a:lnTo>
                    <a:pt x="0" y="16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>
                    <a:alpha val="19000"/>
                  </a:schemeClr>
                </a:gs>
                <a:gs pos="100000">
                  <a:schemeClr val="folHlink">
                    <a:gamma/>
                    <a:shade val="75686"/>
                    <a:invGamma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11286" name="Oval 20"/>
            <p:cNvSpPr>
              <a:spLocks noChangeArrowheads="1"/>
            </p:cNvSpPr>
            <p:nvPr/>
          </p:nvSpPr>
          <p:spPr bwMode="gray">
            <a:xfrm rot="20601703">
              <a:off x="2175" y="1947"/>
              <a:ext cx="1324" cy="439"/>
            </a:xfrm>
            <a:prstGeom prst="ellipse">
              <a:avLst/>
            </a:prstGeom>
            <a:solidFill>
              <a:srgbClr val="FFFFFF"/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uk-UA"/>
            </a:p>
          </p:txBody>
        </p:sp>
      </p:grpSp>
      <p:sp>
        <p:nvSpPr>
          <p:cNvPr id="94229" name="Rectangle 21"/>
          <p:cNvSpPr>
            <a:spLocks noGrp="1" noChangeArrowheads="1"/>
          </p:cNvSpPr>
          <p:nvPr>
            <p:ph type="title"/>
          </p:nvPr>
        </p:nvSpPr>
        <p:spPr>
          <a:xfrm>
            <a:off x="851628" y="-171400"/>
            <a:ext cx="8322005" cy="1402942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uk-UA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99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Самостійна робота на різних етапах уроку</a:t>
            </a:r>
            <a:endParaRPr lang="en-US" sz="40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99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146" name="Picture 2" descr="C:\Users\Ноутбук\Desktop\фото\HPIM52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799" y="4883108"/>
            <a:ext cx="3210821" cy="19535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6147" name="Picture 3" descr="C:\Users\Ноутбук\Desktop\фото\HPIM52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6" y="548678"/>
            <a:ext cx="2857132" cy="21441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24" name="Text Box 14"/>
          <p:cNvSpPr txBox="1">
            <a:spLocks noChangeArrowheads="1"/>
          </p:cNvSpPr>
          <p:nvPr/>
        </p:nvSpPr>
        <p:spPr bwMode="gray">
          <a:xfrm rot="20772602">
            <a:off x="3319049" y="1906890"/>
            <a:ext cx="2496307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uk-UA" b="1" dirty="0" smtClean="0">
                <a:solidFill>
                  <a:srgbClr val="FFFFFF"/>
                </a:solidFill>
                <a:latin typeface="Verdana" pitchFamily="34" charset="0"/>
              </a:rPr>
              <a:t>Вивчення нового матеріалу</a:t>
            </a:r>
            <a:endParaRPr lang="en-US" b="1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52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42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4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4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520114" cy="1428736"/>
          </a:xfrm>
        </p:spPr>
        <p:txBody>
          <a:bodyPr>
            <a:noAutofit/>
          </a:bodyPr>
          <a:lstStyle/>
          <a:p>
            <a:pPr algn="ctr"/>
            <a:r>
              <a:rPr lang="uk-UA" sz="3200" dirty="0" smtClean="0">
                <a:ln w="3175">
                  <a:solidFill>
                    <a:schemeClr val="accent1"/>
                  </a:solidFill>
                </a:ln>
                <a:solidFill>
                  <a:schemeClr val="accent1"/>
                </a:solidFill>
              </a:rPr>
              <a:t>КЛАСИФІКАЦІЯ  САМОСТІЙНИХ  РОБІТ </a:t>
            </a:r>
            <a:br>
              <a:rPr lang="uk-UA" sz="3200" dirty="0" smtClean="0">
                <a:ln w="3175">
                  <a:solidFill>
                    <a:schemeClr val="accent1"/>
                  </a:solidFill>
                </a:ln>
                <a:solidFill>
                  <a:schemeClr val="accent1"/>
                </a:solidFill>
              </a:rPr>
            </a:br>
            <a:r>
              <a:rPr lang="uk-UA" sz="3200" dirty="0" smtClean="0">
                <a:ln w="3175">
                  <a:solidFill>
                    <a:schemeClr val="accent1"/>
                  </a:solidFill>
                </a:ln>
                <a:solidFill>
                  <a:schemeClr val="accent1"/>
                </a:solidFill>
              </a:rPr>
              <a:t>УЧНІВ, ЩО ВИКОРИСТОВУЮТЬСЯ  НА  УРОКАХ  БІОЛОГІЇ ТА ПРИРОДОЗНАВСТВА</a:t>
            </a:r>
            <a:endParaRPr lang="uk-UA" sz="3200" dirty="0">
              <a:ln w="3175">
                <a:solidFill>
                  <a:schemeClr val="accent1"/>
                </a:solidFill>
              </a:ln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20" y="1857364"/>
            <a:ext cx="8643966" cy="83099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solidFill>
                  <a:schemeClr val="bg2"/>
                </a:solidFill>
              </a:rPr>
              <a:t>ВИДИ САМОСТІЙНИХ РОБІТ, ЩО ВІДРІЗНЯЮТЬСЯ ЗА ТАКИМИ ОЗНАКАМИ</a:t>
            </a:r>
            <a:endParaRPr lang="uk-UA" sz="2400" dirty="0">
              <a:solidFill>
                <a:schemeClr val="bg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3108" y="3286124"/>
            <a:ext cx="4897303" cy="461665"/>
          </a:xfrm>
          <a:prstGeom prst="rect">
            <a:avLst/>
          </a:prstGeom>
          <a:solidFill>
            <a:srgbClr val="C4129E"/>
          </a:solidFill>
          <a:ln>
            <a:solidFill>
              <a:schemeClr val="bg1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ЗА  ДИДАКТИЧНИМ МЕТОДОМ</a:t>
            </a:r>
            <a:endParaRPr lang="uk-UA" sz="24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4282" y="4714884"/>
            <a:ext cx="2571768" cy="1285884"/>
          </a:xfrm>
          <a:prstGeom prst="roundRect">
            <a:avLst/>
          </a:prstGeom>
          <a:solidFill>
            <a:srgbClr val="2DC2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chemeClr val="bg1"/>
                </a:solidFill>
              </a:rPr>
              <a:t>ВИВЧЕННЯ НОВОГО МАТЕРІАЛУ</a:t>
            </a:r>
            <a:endParaRPr lang="uk-UA" sz="2000" dirty="0">
              <a:solidFill>
                <a:schemeClr val="bg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14678" y="4714884"/>
            <a:ext cx="2714644" cy="128588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rgbClr val="0E620A"/>
                </a:solidFill>
              </a:rPr>
              <a:t>ЗАКРІПЛЕННЯ І ВДОСКОНАЛЕННЯ ЗНАНЬ ТА ВМІНЬ УЧНІВ</a:t>
            </a:r>
            <a:endParaRPr lang="uk-UA" sz="2000" dirty="0">
              <a:solidFill>
                <a:srgbClr val="0E620A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428596" y="647432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0C0C0C"/>
                </a:solidFill>
              </a:rPr>
              <a:t>______________________________________________________________________________</a:t>
            </a:r>
            <a:r>
              <a:rPr lang="uk-UA" dirty="0" smtClean="0"/>
              <a:t>_</a:t>
            </a:r>
            <a:endParaRPr lang="uk-UA" dirty="0"/>
          </a:p>
        </p:txBody>
      </p:sp>
      <p:cxnSp>
        <p:nvCxnSpPr>
          <p:cNvPr id="20" name="Прямая со стрелкой 19"/>
          <p:cNvCxnSpPr/>
          <p:nvPr/>
        </p:nvCxnSpPr>
        <p:spPr>
          <a:xfrm rot="10800000" flipV="1">
            <a:off x="1428728" y="3786190"/>
            <a:ext cx="1143008" cy="8572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5" idx="2"/>
          </p:cNvCxnSpPr>
          <p:nvPr/>
        </p:nvCxnSpPr>
        <p:spPr>
          <a:xfrm rot="5400000">
            <a:off x="4134053" y="4185740"/>
            <a:ext cx="895658" cy="197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6072198" y="3714752"/>
            <a:ext cx="1285884" cy="9286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Стрелка вниз 39"/>
          <p:cNvSpPr/>
          <p:nvPr/>
        </p:nvSpPr>
        <p:spPr>
          <a:xfrm>
            <a:off x="4214810" y="1357298"/>
            <a:ext cx="484632" cy="500066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1" name="Стрелка вниз 40"/>
          <p:cNvSpPr/>
          <p:nvPr/>
        </p:nvSpPr>
        <p:spPr>
          <a:xfrm>
            <a:off x="4286248" y="2714620"/>
            <a:ext cx="484632" cy="571504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43" name="Прямая со стрелкой 42"/>
          <p:cNvCxnSpPr/>
          <p:nvPr/>
        </p:nvCxnSpPr>
        <p:spPr>
          <a:xfrm rot="5400000">
            <a:off x="7286644" y="6215082"/>
            <a:ext cx="42862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>
            <a:stCxn id="8" idx="2"/>
          </p:cNvCxnSpPr>
          <p:nvPr/>
        </p:nvCxnSpPr>
        <p:spPr>
          <a:xfrm rot="16200000" flipH="1">
            <a:off x="4392611" y="6180157"/>
            <a:ext cx="429422" cy="706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>
            <a:stCxn id="7" idx="2"/>
          </p:cNvCxnSpPr>
          <p:nvPr/>
        </p:nvCxnSpPr>
        <p:spPr>
          <a:xfrm rot="5400000">
            <a:off x="1285852" y="6215082"/>
            <a:ext cx="42862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rot="5400000">
            <a:off x="2107401" y="6679417"/>
            <a:ext cx="35716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 rot="5400000">
            <a:off x="6607995" y="6679417"/>
            <a:ext cx="35716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21" name="Прямоугольник 20"/>
          <p:cNvSpPr/>
          <p:nvPr/>
        </p:nvSpPr>
        <p:spPr>
          <a:xfrm>
            <a:off x="7503166" y="6550223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uk-UA" sz="1400" dirty="0">
              <a:solidFill>
                <a:srgbClr val="FF0066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286512" y="4714884"/>
            <a:ext cx="2428892" cy="128588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rgbClr val="0E620A"/>
                </a:solidFill>
              </a:rPr>
              <a:t>ПЕРЕВІРКА ЗНАНЬ ТА ВМІНЬ УЧНІВ</a:t>
            </a:r>
            <a:endParaRPr lang="uk-UA" sz="2000" dirty="0">
              <a:solidFill>
                <a:srgbClr val="0E62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62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7" grpId="0" animBg="1"/>
      <p:bldP spid="8" grpId="0" animBg="1"/>
      <p:bldP spid="40" grpId="0" animBg="1"/>
      <p:bldP spid="41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трелка вниз 2"/>
          <p:cNvSpPr/>
          <p:nvPr/>
        </p:nvSpPr>
        <p:spPr>
          <a:xfrm>
            <a:off x="2000232" y="0"/>
            <a:ext cx="484632" cy="500042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6072198" y="0"/>
            <a:ext cx="484632" cy="500042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28662" y="500042"/>
            <a:ext cx="3071834" cy="1000132"/>
          </a:xfrm>
          <a:prstGeom prst="roundRect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2">
                    <a:lumMod val="50000"/>
                  </a:schemeClr>
                </a:solidFill>
              </a:rPr>
              <a:t>ЗА ТИПОМ ПІЗНАВАЛЬНОЇ ДІЯЛЬНОСТІ</a:t>
            </a:r>
            <a:endParaRPr lang="uk-UA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929190" y="500042"/>
            <a:ext cx="3000396" cy="1000132"/>
          </a:xfrm>
          <a:prstGeom prst="roundRect">
            <a:avLst/>
          </a:prstGeom>
          <a:solidFill>
            <a:srgbClr val="2DC2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ЗА ФОРМОЮ ОРГАНІЗАЦІЇ НАВЧАЛЬНОЇ ДІЯЛЬНОСТІ</a:t>
            </a:r>
            <a:endParaRPr lang="uk-UA" sz="1600" b="1" dirty="0">
              <a:solidFill>
                <a:schemeClr val="bg1"/>
              </a:solidFill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rot="5400000">
            <a:off x="1535886" y="1678770"/>
            <a:ext cx="357189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5400000">
            <a:off x="6679421" y="1750207"/>
            <a:ext cx="35719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Скругленный прямоугольник 12"/>
          <p:cNvSpPr/>
          <p:nvPr/>
        </p:nvSpPr>
        <p:spPr>
          <a:xfrm>
            <a:off x="428596" y="1928802"/>
            <a:ext cx="2357454" cy="914400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bg2"/>
                </a:solidFill>
              </a:rPr>
              <a:t>ЧАСТКОВО - ПОШУКОВИЙ</a:t>
            </a:r>
            <a:endParaRPr lang="uk-UA" dirty="0">
              <a:solidFill>
                <a:schemeClr val="bg2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929322" y="1928802"/>
            <a:ext cx="2428892" cy="914400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КОЛЕКТИВНА</a:t>
            </a:r>
            <a:endParaRPr lang="uk-UA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rot="5400000">
            <a:off x="2428860" y="2071678"/>
            <a:ext cx="128588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5400000">
            <a:off x="5072066" y="2071678"/>
            <a:ext cx="128588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Скругленный прямоугольник 22"/>
          <p:cNvSpPr/>
          <p:nvPr/>
        </p:nvSpPr>
        <p:spPr>
          <a:xfrm>
            <a:off x="785786" y="2714620"/>
            <a:ext cx="2557474" cy="914400"/>
          </a:xfrm>
          <a:prstGeom prst="roundRect">
            <a:avLst/>
          </a:prstGeom>
          <a:solidFill>
            <a:schemeClr val="bg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accent1"/>
                </a:solidFill>
              </a:rPr>
              <a:t>РЕПРОДУКТИВНИЙ</a:t>
            </a:r>
            <a:endParaRPr lang="uk-UA" dirty="0">
              <a:solidFill>
                <a:schemeClr val="accent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429256" y="2714620"/>
            <a:ext cx="2486036" cy="785818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accent1"/>
                </a:solidFill>
              </a:rPr>
              <a:t>ФРОНТАЛЬНА, ГРУПОВА</a:t>
            </a:r>
            <a:endParaRPr lang="uk-UA" dirty="0">
              <a:solidFill>
                <a:schemeClr val="accent1"/>
              </a:solidFill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 rot="5400000">
            <a:off x="2678893" y="2464587"/>
            <a:ext cx="207170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rot="5400000">
            <a:off x="4107653" y="2464587"/>
            <a:ext cx="207170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Скругленный прямоугольник 29"/>
          <p:cNvSpPr/>
          <p:nvPr/>
        </p:nvSpPr>
        <p:spPr>
          <a:xfrm>
            <a:off x="1357290" y="3500438"/>
            <a:ext cx="2771788" cy="79265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bg2">
                    <a:lumMod val="10000"/>
                  </a:schemeClr>
                </a:solidFill>
              </a:rPr>
              <a:t>ДОСЛІДНИЦЬКИЙ</a:t>
            </a:r>
            <a:endParaRPr lang="uk-UA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4786314" y="3500438"/>
            <a:ext cx="2643206" cy="755263"/>
          </a:xfrm>
          <a:prstGeom prst="roundRect">
            <a:avLst/>
          </a:prstGeom>
          <a:solidFill>
            <a:srgbClr val="2DC2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2">
                    <a:lumMod val="50000"/>
                  </a:schemeClr>
                </a:solidFill>
              </a:rPr>
              <a:t>ІНДИВІДУАЛЬНА</a:t>
            </a:r>
            <a:endParaRPr lang="uk-UA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0" name="Picture 2" descr="C:\Users\Ноутбук\Desktop\HPIM51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5718">
            <a:off x="190762" y="4551178"/>
            <a:ext cx="4071966" cy="238203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Ноутбук\Desktop\фото\HPIM52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9287">
            <a:off x="4572000" y="4255700"/>
            <a:ext cx="4032448" cy="258100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17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0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0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600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000"/>
                            </p:stCondLst>
                            <p:childTnLst>
                              <p:par>
                                <p:cTn id="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build="p" animBg="1"/>
      <p:bldP spid="6" grpId="0" build="allAtOnce" animBg="1"/>
      <p:bldP spid="13" grpId="0" build="p" animBg="1"/>
      <p:bldP spid="14" grpId="0" build="p" animBg="1"/>
      <p:bldP spid="23" grpId="0" build="p" animBg="1"/>
      <p:bldP spid="24" grpId="0" build="p" animBg="1"/>
      <p:bldP spid="30" grpId="0" build="p" animBg="1"/>
      <p:bldP spid="31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579296" cy="1440160"/>
          </a:xfrm>
        </p:spPr>
        <p:txBody>
          <a:bodyPr/>
          <a:lstStyle/>
          <a:p>
            <a:r>
              <a:rPr lang="uk-UA" sz="3600" b="1" i="1" dirty="0" smtClean="0">
                <a:solidFill>
                  <a:srgbClr val="0E620A"/>
                </a:solidFill>
              </a:rPr>
              <a:t/>
            </a:r>
            <a:br>
              <a:rPr lang="uk-UA" sz="3600" b="1" i="1" dirty="0" smtClean="0">
                <a:solidFill>
                  <a:srgbClr val="0E620A"/>
                </a:solidFill>
              </a:rPr>
            </a:br>
            <a:r>
              <a:rPr lang="uk-UA" sz="3600" b="1" i="1" dirty="0">
                <a:solidFill>
                  <a:srgbClr val="0E620A"/>
                </a:solidFill>
              </a:rPr>
              <a:t/>
            </a:r>
            <a:br>
              <a:rPr lang="uk-UA" sz="3600" b="1" i="1" dirty="0">
                <a:solidFill>
                  <a:srgbClr val="0E620A"/>
                </a:solidFill>
              </a:rPr>
            </a:br>
            <a:r>
              <a:rPr lang="uk-UA" sz="3600" b="1" i="1" dirty="0" smtClean="0">
                <a:solidFill>
                  <a:srgbClr val="0E620A"/>
                </a:solidFill>
              </a:rPr>
              <a:t>Використання </a:t>
            </a:r>
            <a:r>
              <a:rPr lang="uk-UA" sz="3600" b="1" i="1" dirty="0">
                <a:solidFill>
                  <a:srgbClr val="0E620A"/>
                </a:solidFill>
              </a:rPr>
              <a:t>індивідуальних карток в ході самостійної роботи з біології</a:t>
            </a:r>
            <a:r>
              <a:rPr lang="uk-UA" sz="2800" b="1" i="1" dirty="0">
                <a:solidFill>
                  <a:srgbClr val="0E620A"/>
                </a:solidFill>
              </a:rPr>
              <a:t>.</a:t>
            </a:r>
            <a:r>
              <a:rPr lang="uk-UA" sz="2800" i="1" dirty="0"/>
              <a:t/>
            </a:r>
            <a:br>
              <a:rPr lang="uk-UA" sz="2800" i="1" dirty="0"/>
            </a:br>
            <a:r>
              <a:rPr lang="uk-UA" sz="2800" i="1" dirty="0"/>
              <a:t/>
            </a:r>
            <a:br>
              <a:rPr lang="uk-UA" sz="2800" i="1" dirty="0"/>
            </a:br>
            <a:endParaRPr lang="uk-UA" sz="2800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z="2300" dirty="0">
                <a:solidFill>
                  <a:srgbClr val="0E620A"/>
                </a:solidFill>
              </a:rPr>
              <a:t>Індивідуальні картки, які я використовую під час самостійних робіт, вносять різноманітність в мою методику роботи та значно економлять час на уроці. Кожен учень одержує різні завдання, тому елементи списування один в одного відсутні. Це дає можливість об’єктивно за короткий час оцінити знання кожного, </a:t>
            </a:r>
            <a:r>
              <a:rPr lang="uk-UA" sz="2300" dirty="0" smtClean="0">
                <a:solidFill>
                  <a:srgbClr val="0E620A"/>
                </a:solidFill>
              </a:rPr>
              <a:t>узагальнити </a:t>
            </a:r>
            <a:r>
              <a:rPr lang="uk-UA" sz="2300" dirty="0">
                <a:solidFill>
                  <a:srgbClr val="0E620A"/>
                </a:solidFill>
              </a:rPr>
              <a:t>рівень знань, умінь та навичок </a:t>
            </a:r>
            <a:r>
              <a:rPr lang="uk-UA" sz="2300" dirty="0" smtClean="0">
                <a:solidFill>
                  <a:srgbClr val="0E620A"/>
                </a:solidFill>
              </a:rPr>
              <a:t>учнів. Умовно </a:t>
            </a:r>
            <a:r>
              <a:rPr lang="uk-UA" sz="2300" dirty="0">
                <a:solidFill>
                  <a:srgbClr val="0E620A"/>
                </a:solidFill>
              </a:rPr>
              <a:t>такі картки я поділяю на групи.</a:t>
            </a:r>
            <a:br>
              <a:rPr lang="uk-UA" sz="2300" dirty="0">
                <a:solidFill>
                  <a:srgbClr val="0E620A"/>
                </a:solidFill>
              </a:rPr>
            </a:br>
            <a:r>
              <a:rPr lang="uk-UA" sz="2300" b="1" dirty="0">
                <a:solidFill>
                  <a:srgbClr val="0E620A"/>
                </a:solidFill>
              </a:rPr>
              <a:t>1. Для самостійної роботи з метою виявлення і осмислення знань учнів без попереднього роз’яснення матеріалу:</a:t>
            </a:r>
            <a:r>
              <a:rPr lang="uk-UA" sz="2300" dirty="0">
                <a:solidFill>
                  <a:srgbClr val="0E620A"/>
                </a:solidFill>
              </a:rPr>
              <a:t/>
            </a:r>
            <a:br>
              <a:rPr lang="uk-UA" sz="2300" dirty="0">
                <a:solidFill>
                  <a:srgbClr val="0E620A"/>
                </a:solidFill>
              </a:rPr>
            </a:br>
            <a:r>
              <a:rPr lang="uk-UA" sz="2300" dirty="0" smtClean="0">
                <a:solidFill>
                  <a:srgbClr val="0E620A"/>
                </a:solidFill>
              </a:rPr>
              <a:t>- </a:t>
            </a:r>
            <a:r>
              <a:rPr lang="uk-UA" sz="2300" dirty="0">
                <a:solidFill>
                  <a:srgbClr val="0E620A"/>
                </a:solidFill>
              </a:rPr>
              <a:t>картки для перетворення малюнків або схем у словесні відповіді;</a:t>
            </a:r>
            <a:br>
              <a:rPr lang="uk-UA" sz="2300" dirty="0">
                <a:solidFill>
                  <a:srgbClr val="0E620A"/>
                </a:solidFill>
              </a:rPr>
            </a:br>
            <a:r>
              <a:rPr lang="uk-UA" sz="2300" dirty="0">
                <a:solidFill>
                  <a:srgbClr val="0E620A"/>
                </a:solidFill>
              </a:rPr>
              <a:t>- картки для перетворення тексту в схему.</a:t>
            </a:r>
            <a:br>
              <a:rPr lang="uk-UA" sz="2300" dirty="0">
                <a:solidFill>
                  <a:srgbClr val="0E620A"/>
                </a:solidFill>
              </a:rPr>
            </a:br>
            <a:endParaRPr lang="uk-UA" sz="2300" dirty="0">
              <a:solidFill>
                <a:srgbClr val="4F97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46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600" b="1" i="1" dirty="0">
                <a:solidFill>
                  <a:srgbClr val="0E620A"/>
                </a:solidFill>
              </a:rPr>
              <a:t>Використання індивідуальних карток в ході самостійної роботи з біології</a:t>
            </a:r>
            <a:endParaRPr lang="uk-UA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5257800"/>
          </a:xfrm>
        </p:spPr>
        <p:txBody>
          <a:bodyPr/>
          <a:lstStyle/>
          <a:p>
            <a:pPr marL="0" indent="0">
              <a:buNone/>
            </a:pPr>
            <a:r>
              <a:rPr lang="uk-UA" sz="2400" b="1" dirty="0">
                <a:solidFill>
                  <a:srgbClr val="0E620A"/>
                </a:solidFill>
              </a:rPr>
              <a:t>2. Для самостійної роботи учнів з метою закріплення і використання знань та умінь учнів:</a:t>
            </a:r>
            <a:r>
              <a:rPr lang="uk-UA" sz="2400" dirty="0">
                <a:solidFill>
                  <a:srgbClr val="0E620A"/>
                </a:solidFill>
              </a:rPr>
              <a:t/>
            </a:r>
            <a:br>
              <a:rPr lang="uk-UA" sz="2400" dirty="0">
                <a:solidFill>
                  <a:srgbClr val="0E620A"/>
                </a:solidFill>
              </a:rPr>
            </a:br>
            <a:r>
              <a:rPr lang="uk-UA" sz="2400" dirty="0">
                <a:solidFill>
                  <a:srgbClr val="0E620A"/>
                </a:solidFill>
              </a:rPr>
              <a:t>- картки з питаннями для роздумів;</a:t>
            </a:r>
            <a:br>
              <a:rPr lang="uk-UA" sz="2400" dirty="0">
                <a:solidFill>
                  <a:srgbClr val="0E620A"/>
                </a:solidFill>
              </a:rPr>
            </a:br>
            <a:r>
              <a:rPr lang="uk-UA" sz="2400" dirty="0">
                <a:solidFill>
                  <a:srgbClr val="0E620A"/>
                </a:solidFill>
              </a:rPr>
              <a:t>- картки із завданнями виконати або описати малюнок;</a:t>
            </a:r>
            <a:r>
              <a:rPr lang="uk-UA" sz="2400" dirty="0">
                <a:solidFill>
                  <a:srgbClr val="4F975D"/>
                </a:solidFill>
              </a:rPr>
              <a:t/>
            </a:r>
            <a:br>
              <a:rPr lang="uk-UA" sz="2400" dirty="0">
                <a:solidFill>
                  <a:srgbClr val="4F975D"/>
                </a:solidFill>
              </a:rPr>
            </a:br>
            <a:r>
              <a:rPr lang="uk-UA" sz="2400" b="1" dirty="0" smtClean="0">
                <a:solidFill>
                  <a:srgbClr val="0E620A"/>
                </a:solidFill>
              </a:rPr>
              <a:t>3</a:t>
            </a:r>
            <a:r>
              <a:rPr lang="uk-UA" sz="2400" b="1" dirty="0">
                <a:solidFill>
                  <a:srgbClr val="0E620A"/>
                </a:solidFill>
              </a:rPr>
              <a:t>. Для самостійної роботи з метою контролю знань та умінь учнів:</a:t>
            </a:r>
            <a:r>
              <a:rPr lang="uk-UA" sz="2400" dirty="0">
                <a:solidFill>
                  <a:srgbClr val="0E620A"/>
                </a:solidFill>
              </a:rPr>
              <a:t/>
            </a:r>
            <a:br>
              <a:rPr lang="uk-UA" sz="2400" dirty="0">
                <a:solidFill>
                  <a:srgbClr val="0E620A"/>
                </a:solidFill>
              </a:rPr>
            </a:br>
            <a:r>
              <a:rPr lang="uk-UA" sz="2400" dirty="0">
                <a:solidFill>
                  <a:srgbClr val="0E620A"/>
                </a:solidFill>
              </a:rPr>
              <a:t>- картки з німими малюнками;</a:t>
            </a:r>
            <a:br>
              <a:rPr lang="uk-UA" sz="2400" dirty="0">
                <a:solidFill>
                  <a:srgbClr val="0E620A"/>
                </a:solidFill>
              </a:rPr>
            </a:br>
            <a:r>
              <a:rPr lang="uk-UA" sz="2400" dirty="0">
                <a:solidFill>
                  <a:srgbClr val="0E620A"/>
                </a:solidFill>
              </a:rPr>
              <a:t>- картки-тести </a:t>
            </a:r>
            <a:r>
              <a:rPr lang="uk-UA" sz="2400" dirty="0" smtClean="0">
                <a:solidFill>
                  <a:srgbClr val="0E620A"/>
                </a:solidFill>
              </a:rPr>
              <a:t>з  вибором  правильної  відповіді;</a:t>
            </a:r>
            <a:r>
              <a:rPr lang="uk-UA" sz="2400" dirty="0">
                <a:solidFill>
                  <a:srgbClr val="0E620A"/>
                </a:solidFill>
              </a:rPr>
              <a:t/>
            </a:r>
            <a:br>
              <a:rPr lang="uk-UA" sz="2400" dirty="0">
                <a:solidFill>
                  <a:srgbClr val="0E620A"/>
                </a:solidFill>
              </a:rPr>
            </a:br>
            <a:r>
              <a:rPr lang="uk-UA" sz="2400" dirty="0">
                <a:solidFill>
                  <a:srgbClr val="0E620A"/>
                </a:solidFill>
              </a:rPr>
              <a:t>- картки із незакінченими відповідями або пропущеними словами;</a:t>
            </a:r>
            <a:br>
              <a:rPr lang="uk-UA" sz="2400" dirty="0">
                <a:solidFill>
                  <a:srgbClr val="0E620A"/>
                </a:solidFill>
              </a:rPr>
            </a:br>
            <a:r>
              <a:rPr lang="uk-UA" sz="2400" dirty="0" smtClean="0">
                <a:solidFill>
                  <a:srgbClr val="0E620A"/>
                </a:solidFill>
              </a:rPr>
              <a:t>- </a:t>
            </a:r>
            <a:r>
              <a:rPr lang="uk-UA" sz="2400" dirty="0">
                <a:solidFill>
                  <a:srgbClr val="0E620A"/>
                </a:solidFill>
              </a:rPr>
              <a:t>картки із визначеннями і термінами.</a:t>
            </a:r>
            <a:br>
              <a:rPr lang="uk-UA" sz="2400" dirty="0">
                <a:solidFill>
                  <a:srgbClr val="0E620A"/>
                </a:solidFill>
              </a:rPr>
            </a:br>
            <a:r>
              <a:rPr lang="uk-UA" sz="2400" b="1" dirty="0">
                <a:solidFill>
                  <a:srgbClr val="0E620A"/>
                </a:solidFill>
              </a:rPr>
              <a:t>4. Для самостійної роботи </a:t>
            </a:r>
            <a:r>
              <a:rPr lang="uk-UA" sz="2400" b="1" dirty="0" smtClean="0">
                <a:solidFill>
                  <a:srgbClr val="0E620A"/>
                </a:solidFill>
              </a:rPr>
              <a:t>вдома</a:t>
            </a:r>
            <a:r>
              <a:rPr lang="uk-UA" sz="2400" b="1" dirty="0">
                <a:solidFill>
                  <a:srgbClr val="0E620A"/>
                </a:solidFill>
              </a:rPr>
              <a:t>;</a:t>
            </a:r>
            <a:r>
              <a:rPr lang="uk-UA" sz="2400" dirty="0">
                <a:solidFill>
                  <a:srgbClr val="0E620A"/>
                </a:solidFill>
              </a:rPr>
              <a:t/>
            </a:r>
            <a:br>
              <a:rPr lang="uk-UA" sz="2400" dirty="0">
                <a:solidFill>
                  <a:srgbClr val="0E620A"/>
                </a:solidFill>
              </a:rPr>
            </a:br>
            <a:r>
              <a:rPr lang="uk-UA" sz="2400" dirty="0">
                <a:solidFill>
                  <a:srgbClr val="0E620A"/>
                </a:solidFill>
              </a:rPr>
              <a:t>- створення </a:t>
            </a:r>
            <a:r>
              <a:rPr lang="uk-UA" sz="2400" dirty="0" smtClean="0">
                <a:solidFill>
                  <a:srgbClr val="0E620A"/>
                </a:solidFill>
              </a:rPr>
              <a:t>міні-проектів</a:t>
            </a:r>
            <a:endParaRPr lang="uk-UA" sz="2400" dirty="0">
              <a:solidFill>
                <a:srgbClr val="0E620A"/>
              </a:solidFill>
            </a:endParaRPr>
          </a:p>
          <a:p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0723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uk-UA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</a:t>
            </a:r>
            <a:r>
              <a:rPr lang="uk-UA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індивідуальних карток</a:t>
            </a:r>
            <a:r>
              <a:rPr lang="uk-UA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uk-UA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uk-UA" sz="36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Рисунок 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342900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Рисунок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412776"/>
            <a:ext cx="254635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Рисунок 60" descr="Описание: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412776"/>
            <a:ext cx="238988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509120"/>
            <a:ext cx="5904656" cy="2150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504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600" b="1" dirty="0" smtClean="0">
                <a:ln/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</a:t>
            </a:r>
            <a:r>
              <a:rPr lang="uk-UA" sz="3600" b="1" dirty="0">
                <a:ln/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індивідуальних карток</a:t>
            </a:r>
            <a:endParaRPr lang="uk-UA" sz="3600" dirty="0"/>
          </a:p>
        </p:txBody>
      </p:sp>
      <p:pic>
        <p:nvPicPr>
          <p:cNvPr id="3" name="Рисунок 2" descr="https://encrypted-tbn3.gstatic.com/images?q=tbn:ANd9GcSWkNZYyTol6quc4faoxTFL6Hi1jEuCvsOsZGWKBtyKhd9y0WuB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05533"/>
            <a:ext cx="2380756" cy="2815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kk.convdocs.org/pars_docs/refs/157/156375/156375_html_2c28bab8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484784"/>
            <a:ext cx="2267719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834" y="4365104"/>
            <a:ext cx="6246470" cy="2269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Рисунок 21" descr="http://bio-kl.ucoz.ru/hotkartoshka/6klass/razmn/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84784"/>
            <a:ext cx="3526460" cy="2732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694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5400" b="1" dirty="0" smtClean="0">
                <a:solidFill>
                  <a:srgbClr val="009900"/>
                </a:solidFill>
              </a:rPr>
              <a:t>Складання діаграми Вена</a:t>
            </a:r>
            <a:endParaRPr lang="uk-UA" sz="5400" b="1" dirty="0">
              <a:solidFill>
                <a:srgbClr val="009900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43" r="-3374"/>
          <a:stretch>
            <a:fillRect/>
          </a:stretch>
        </p:blipFill>
        <p:spPr bwMode="auto">
          <a:xfrm>
            <a:off x="467544" y="1628800"/>
            <a:ext cx="3600400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Схема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9" t="-12691" r="-1784" b="-12996"/>
          <a:stretch>
            <a:fillRect/>
          </a:stretch>
        </p:blipFill>
        <p:spPr bwMode="auto">
          <a:xfrm>
            <a:off x="4932040" y="1268760"/>
            <a:ext cx="3816424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Untitled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49" y="4085343"/>
            <a:ext cx="4248472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34" r="-3052"/>
          <a:stretch>
            <a:fillRect/>
          </a:stretch>
        </p:blipFill>
        <p:spPr bwMode="auto">
          <a:xfrm>
            <a:off x="5004048" y="4149197"/>
            <a:ext cx="3816424" cy="25202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839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ln>
            <a:solidFill>
              <a:srgbClr val="92D050"/>
            </a:solidFill>
          </a:ln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uk-UA" b="1" dirty="0" smtClean="0">
                <a:ln/>
                <a:solidFill>
                  <a:srgbClr val="0E620A"/>
                </a:solidFill>
              </a:rPr>
              <a:t>Використання мультимедійних презентацій</a:t>
            </a:r>
            <a:endParaRPr lang="uk-UA" b="1" dirty="0">
              <a:ln/>
              <a:solidFill>
                <a:srgbClr val="0E620A"/>
              </a:solidFill>
            </a:endParaRPr>
          </a:p>
        </p:txBody>
      </p:sp>
      <p:pic>
        <p:nvPicPr>
          <p:cNvPr id="4098" name="Picture 2" descr="C:\Users\Ноутбук\Desktop\фото\HPIM52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2987824" cy="521546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I:\Фото Для Презентація\20160304_1329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772816"/>
            <a:ext cx="2664296" cy="475252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:\Фото Для Презентація\20160222_1034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940" y="1340768"/>
            <a:ext cx="3203848" cy="515029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12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9846" y="274638"/>
            <a:ext cx="5186953" cy="1143000"/>
          </a:xfrm>
        </p:spPr>
        <p:txBody>
          <a:bodyPr/>
          <a:lstStyle/>
          <a:p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b="1" dirty="0" smtClean="0">
                <a:solidFill>
                  <a:srgbClr val="009900"/>
                </a:solidFill>
              </a:rPr>
              <a:t>Використання </a:t>
            </a:r>
            <a:r>
              <a:rPr lang="uk-UA" sz="2800" b="1" dirty="0">
                <a:solidFill>
                  <a:srgbClr val="009900"/>
                </a:solidFill>
              </a:rPr>
              <a:t>нестандартних уроків - метод успішного досягнення результатів при вивченні біології</a:t>
            </a:r>
            <a:br>
              <a:rPr lang="uk-UA" sz="2800" b="1" dirty="0">
                <a:solidFill>
                  <a:srgbClr val="009900"/>
                </a:solidFill>
              </a:rPr>
            </a:br>
            <a:endParaRPr lang="uk-UA" sz="2800" b="1" dirty="0">
              <a:solidFill>
                <a:srgbClr val="0099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780928"/>
            <a:ext cx="9036496" cy="3960440"/>
          </a:xfrm>
        </p:spPr>
        <p:txBody>
          <a:bodyPr/>
          <a:lstStyle/>
          <a:p>
            <a:r>
              <a:rPr lang="uk-UA" sz="2400" b="1" dirty="0" smtClean="0">
                <a:solidFill>
                  <a:srgbClr val="0E620A"/>
                </a:solidFill>
              </a:rPr>
              <a:t>Урок-винахід</a:t>
            </a:r>
            <a:r>
              <a:rPr lang="uk-UA" sz="2400" dirty="0">
                <a:solidFill>
                  <a:srgbClr val="0E620A"/>
                </a:solidFill>
              </a:rPr>
              <a:t>, наприклад, «Клітинна будова </a:t>
            </a:r>
            <a:r>
              <a:rPr lang="uk-UA" sz="2400" dirty="0" smtClean="0">
                <a:solidFill>
                  <a:srgbClr val="0E620A"/>
                </a:solidFill>
              </a:rPr>
              <a:t>рослин»;</a:t>
            </a:r>
          </a:p>
          <a:p>
            <a:r>
              <a:rPr lang="uk-UA" sz="2400" b="1" dirty="0">
                <a:solidFill>
                  <a:srgbClr val="0E620A"/>
                </a:solidFill>
              </a:rPr>
              <a:t>Урок-інтерв'ю</a:t>
            </a:r>
            <a:r>
              <a:rPr lang="uk-UA" sz="2400" dirty="0">
                <a:solidFill>
                  <a:srgbClr val="0E620A"/>
                </a:solidFill>
              </a:rPr>
              <a:t>, наприклад, «Екологічні групи рослин», </a:t>
            </a:r>
            <a:r>
              <a:rPr lang="uk-UA" sz="2400" dirty="0" smtClean="0">
                <a:solidFill>
                  <a:srgbClr val="0E620A"/>
                </a:solidFill>
              </a:rPr>
              <a:t>на </a:t>
            </a:r>
            <a:r>
              <a:rPr lang="uk-UA" sz="2400" dirty="0">
                <a:solidFill>
                  <a:srgbClr val="0E620A"/>
                </a:solidFill>
              </a:rPr>
              <a:t>якому учні брали інтерв’ю у рослин різних екологічних </a:t>
            </a:r>
            <a:r>
              <a:rPr lang="uk-UA" sz="2400" dirty="0" smtClean="0">
                <a:solidFill>
                  <a:srgbClr val="0E620A"/>
                </a:solidFill>
              </a:rPr>
              <a:t>груп;</a:t>
            </a:r>
          </a:p>
          <a:p>
            <a:r>
              <a:rPr lang="uk-UA" sz="2400" b="1" dirty="0">
                <a:solidFill>
                  <a:srgbClr val="0E620A"/>
                </a:solidFill>
              </a:rPr>
              <a:t>Урок-казка</a:t>
            </a:r>
            <a:r>
              <a:rPr lang="uk-UA" sz="2400" dirty="0">
                <a:solidFill>
                  <a:srgbClr val="0E620A"/>
                </a:solidFill>
              </a:rPr>
              <a:t>; наприклад, «Будова </a:t>
            </a:r>
            <a:r>
              <a:rPr lang="uk-UA" sz="2400" dirty="0" smtClean="0">
                <a:solidFill>
                  <a:srgbClr val="0E620A"/>
                </a:solidFill>
              </a:rPr>
              <a:t>квітки»</a:t>
            </a:r>
          </a:p>
          <a:p>
            <a:r>
              <a:rPr lang="uk-UA" sz="2400" b="1" dirty="0">
                <a:solidFill>
                  <a:srgbClr val="0E620A"/>
                </a:solidFill>
              </a:rPr>
              <a:t>Урок-сюрприз</a:t>
            </a:r>
            <a:r>
              <a:rPr lang="uk-UA" sz="2400" dirty="0">
                <a:solidFill>
                  <a:srgbClr val="0E620A"/>
                </a:solidFill>
              </a:rPr>
              <a:t>; наприклад, </a:t>
            </a:r>
            <a:r>
              <a:rPr lang="uk-UA" sz="2400" dirty="0" smtClean="0">
                <a:solidFill>
                  <a:srgbClr val="0E620A"/>
                </a:solidFill>
              </a:rPr>
              <a:t>«Водорості», в </a:t>
            </a:r>
            <a:r>
              <a:rPr lang="uk-UA" sz="2400" dirty="0">
                <a:solidFill>
                  <a:srgbClr val="0E620A"/>
                </a:solidFill>
              </a:rPr>
              <a:t>результаті якого, розглянувши роль водоростей, учні отримують сюрпризи у вигляді солодощів: </a:t>
            </a:r>
            <a:r>
              <a:rPr lang="uk-UA" sz="2400" dirty="0" smtClean="0">
                <a:solidFill>
                  <a:srgbClr val="0E620A"/>
                </a:solidFill>
              </a:rPr>
              <a:t> </a:t>
            </a:r>
            <a:r>
              <a:rPr lang="uk-UA" sz="2400" dirty="0">
                <a:solidFill>
                  <a:srgbClr val="0E620A"/>
                </a:solidFill>
              </a:rPr>
              <a:t>цукерок, мармеладу </a:t>
            </a:r>
            <a:r>
              <a:rPr lang="uk-UA" sz="2400" dirty="0" smtClean="0">
                <a:solidFill>
                  <a:srgbClr val="0E620A"/>
                </a:solidFill>
              </a:rPr>
              <a:t>; </a:t>
            </a:r>
          </a:p>
          <a:p>
            <a:r>
              <a:rPr lang="uk-UA" sz="2400" b="1" dirty="0" smtClean="0">
                <a:solidFill>
                  <a:srgbClr val="0E620A"/>
                </a:solidFill>
              </a:rPr>
              <a:t>Урок-кросворд</a:t>
            </a:r>
            <a:r>
              <a:rPr lang="uk-UA" sz="2400" dirty="0">
                <a:solidFill>
                  <a:srgbClr val="0E620A"/>
                </a:solidFill>
              </a:rPr>
              <a:t>; наприклад, «</a:t>
            </a:r>
            <a:r>
              <a:rPr lang="uk-UA" sz="2400" dirty="0" smtClean="0">
                <a:solidFill>
                  <a:srgbClr val="0E620A"/>
                </a:solidFill>
              </a:rPr>
              <a:t>Сільськогосподарські рослини»</a:t>
            </a:r>
            <a:endParaRPr lang="uk-UA" sz="2400" dirty="0">
              <a:solidFill>
                <a:srgbClr val="0E620A"/>
              </a:solidFill>
            </a:endParaRPr>
          </a:p>
        </p:txBody>
      </p:sp>
      <p:pic>
        <p:nvPicPr>
          <p:cNvPr id="4" name="Picture 2" descr="C:\Users\Ноутбук\Desktop\HPIM51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4378">
            <a:off x="131084" y="183165"/>
            <a:ext cx="3307873" cy="2710116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vnschool34.ho.ua/images/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38" y="1458509"/>
            <a:ext cx="1223962" cy="12049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085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4982"/>
          </a:xfrm>
        </p:spPr>
        <p:txBody>
          <a:bodyPr/>
          <a:lstStyle/>
          <a:p>
            <a:r>
              <a:rPr lang="uk-UA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</a:rPr>
              <a:t/>
            </a:r>
            <a:br>
              <a:rPr lang="uk-UA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</a:rPr>
            </a:br>
            <a:r>
              <a:rPr lang="uk-UA" sz="40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</a:rPr>
              <a:t/>
            </a:r>
            <a:br>
              <a:rPr lang="uk-UA" sz="40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</a:rPr>
            </a:br>
            <a:r>
              <a:rPr lang="uk-UA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E620A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</a:rPr>
              <a:t>Загальні  </a:t>
            </a:r>
            <a:r>
              <a:rPr lang="uk-UA" sz="40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E620A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</a:rPr>
              <a:t>відомості  про  вчителя</a:t>
            </a:r>
            <a:r>
              <a:rPr lang="uk-UA" sz="40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E620A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uk-UA" sz="40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E620A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sz="4000" b="1" dirty="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</a:rPr>
              <a:t/>
            </a:r>
            <a:br>
              <a:rPr lang="ru-RU" sz="4000" b="1" dirty="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</a:rPr>
            </a:br>
            <a:endParaRPr lang="uk-UA" sz="4000" dirty="0" smtClean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>
          <a:xfrm>
            <a:off x="0" y="1268760"/>
            <a:ext cx="8363272" cy="4929411"/>
          </a:xfrm>
        </p:spPr>
        <p:txBody>
          <a:bodyPr/>
          <a:lstStyle/>
          <a:p>
            <a:pPr marL="0" indent="0">
              <a:buNone/>
            </a:pPr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народження: </a:t>
            </a:r>
            <a:r>
              <a:rPr lang="uk-UA" sz="2800" b="1" dirty="0" smtClean="0">
                <a:solidFill>
                  <a:srgbClr val="0E62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17. 05. 1978 р.</a:t>
            </a:r>
            <a:br>
              <a:rPr lang="uk-UA" sz="2800" b="1" dirty="0" smtClean="0">
                <a:solidFill>
                  <a:srgbClr val="0E62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Освіта: </a:t>
            </a:r>
            <a:r>
              <a:rPr lang="uk-UA" sz="2800" b="1" dirty="0" smtClean="0">
                <a:solidFill>
                  <a:srgbClr val="0E62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вища</a:t>
            </a:r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Спеціальність: </a:t>
            </a:r>
            <a:r>
              <a:rPr lang="uk-UA" sz="2800" b="1" dirty="0" smtClean="0">
                <a:solidFill>
                  <a:srgbClr val="0E62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                              </a:t>
            </a:r>
          </a:p>
          <a:p>
            <a:pPr marL="0" indent="0">
              <a:buNone/>
            </a:pPr>
            <a:r>
              <a:rPr lang="uk-UA" sz="2800" b="1" dirty="0">
                <a:solidFill>
                  <a:srgbClr val="0E62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 smtClean="0">
                <a:solidFill>
                  <a:srgbClr val="0E62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біології,хімії,валеології</a:t>
            </a:r>
          </a:p>
          <a:p>
            <a:pPr marL="0" indent="0">
              <a:buNone/>
            </a:pPr>
            <a:r>
              <a:rPr lang="uk-UA" sz="2800" b="1" dirty="0">
                <a:solidFill>
                  <a:srgbClr val="0E62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 smtClean="0">
                <a:solidFill>
                  <a:srgbClr val="0E62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та основ екології</a:t>
            </a:r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Педагогічний стаж: </a:t>
            </a:r>
            <a:r>
              <a:rPr lang="uk-UA" sz="2800" b="1" dirty="0" smtClean="0">
                <a:solidFill>
                  <a:srgbClr val="0E62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років</a:t>
            </a:r>
          </a:p>
          <a:p>
            <a:pPr marL="0" indent="0">
              <a:buNone/>
            </a:pPr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Посада:</a:t>
            </a:r>
            <a:r>
              <a:rPr lang="uk-UA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 smtClean="0">
                <a:solidFill>
                  <a:srgbClr val="0E62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ЗДНВР,вчитель біології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 smtClean="0"/>
          </a:p>
        </p:txBody>
      </p:sp>
      <p:pic>
        <p:nvPicPr>
          <p:cNvPr id="1026" name="Picture 2" descr="I:\чорна\Новая папка (4)\IMG_39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261183"/>
            <a:ext cx="3851920" cy="33361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16667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uk-UA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7" name="Рисунок 6" descr="20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268760"/>
            <a:ext cx="1480351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229600" cy="1143000"/>
          </a:xfrm>
        </p:spPr>
        <p:txBody>
          <a:bodyPr/>
          <a:lstStyle/>
          <a:p>
            <a:pPr algn="l"/>
            <a:r>
              <a:rPr lang="uk-UA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Впроваджую</a:t>
            </a:r>
            <a:r>
              <a:rPr lang="uk-UA" sz="4000" dirty="0" smtClean="0"/>
              <a:t> </a:t>
            </a:r>
            <a:r>
              <a:rPr lang="uk-UA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інтерактивні </a:t>
            </a:r>
            <a:br>
              <a:rPr lang="uk-UA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uk-UA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методи навчання:</a:t>
            </a:r>
            <a:br>
              <a:rPr lang="uk-UA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endParaRPr lang="uk-UA" sz="4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7544" y="1268760"/>
            <a:ext cx="3960440" cy="5400600"/>
          </a:xfrm>
        </p:spPr>
        <p:txBody>
          <a:bodyPr/>
          <a:lstStyle/>
          <a:p>
            <a:pPr marL="0" indent="0">
              <a:buNone/>
            </a:pPr>
            <a:r>
              <a:rPr lang="uk-UA" b="1" dirty="0">
                <a:ln w="0"/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«Робота в групах» </a:t>
            </a:r>
            <a:br>
              <a:rPr lang="uk-UA" b="1" dirty="0">
                <a:ln w="0"/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ln w="0"/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«Робота в парах» </a:t>
            </a:r>
            <a:br>
              <a:rPr lang="uk-UA" b="1" dirty="0">
                <a:ln w="0"/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ln w="0"/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«Мозковий штурм» </a:t>
            </a:r>
            <a:br>
              <a:rPr lang="uk-UA" b="1" dirty="0">
                <a:ln w="0"/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ln w="0"/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uk-UA" b="1" dirty="0" smtClean="0">
                <a:ln w="0"/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«Діаграма Вена» </a:t>
            </a:r>
            <a:r>
              <a:rPr lang="uk-UA" b="1" dirty="0">
                <a:ln w="0"/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dirty="0">
                <a:ln w="0"/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ln w="0"/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«Мікрофон» </a:t>
            </a:r>
            <a:br>
              <a:rPr lang="uk-UA" b="1" dirty="0">
                <a:ln w="0"/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ln w="0"/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uk-UA" b="1" dirty="0" smtClean="0">
                <a:ln w="0"/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«Світлофор» </a:t>
            </a:r>
            <a:r>
              <a:rPr lang="uk-UA" b="1" dirty="0">
                <a:ln w="0"/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dirty="0">
                <a:ln w="0"/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ln w="0"/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uk-UA" b="1" dirty="0" smtClean="0">
                <a:ln w="0"/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«Вірю – не вірю» </a:t>
            </a:r>
            <a:r>
              <a:rPr lang="uk-UA" b="1" dirty="0">
                <a:ln w="0"/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dirty="0">
                <a:ln w="0"/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ln w="0"/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«Закінчити речення» </a:t>
            </a:r>
            <a:br>
              <a:rPr lang="uk-UA" b="1" dirty="0">
                <a:ln w="0"/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ln w="0"/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«Асоціативний </a:t>
            </a:r>
            <a:r>
              <a:rPr lang="uk-UA" b="1" dirty="0" smtClean="0">
                <a:ln w="0"/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кущ»</a:t>
            </a:r>
          </a:p>
          <a:p>
            <a:pPr marL="0" indent="0">
              <a:buNone/>
            </a:pPr>
            <a:r>
              <a:rPr lang="uk-UA" b="1" dirty="0">
                <a:ln w="0"/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uk-UA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Термінологічне лото».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27984" y="3645024"/>
            <a:ext cx="4716016" cy="3096344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18434" name="Picture 2" descr="I:\Фото Для Презентація\20160304_1325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92696"/>
            <a:ext cx="4211960" cy="259228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I:\Фото Для Презентація\20160304_1323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652" y="3429000"/>
            <a:ext cx="4841347" cy="3429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80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400" dirty="0" smtClean="0"/>
              <a:t/>
            </a:r>
            <a:br>
              <a:rPr lang="uk-UA" sz="2400" dirty="0" smtClean="0"/>
            </a:br>
            <a:r>
              <a:rPr lang="uk-UA" sz="2400" b="1" dirty="0">
                <a:solidFill>
                  <a:srgbClr val="4F975D"/>
                </a:solidFill>
                <a:latin typeface="Arial Black" panose="020B0A04020102020204" pitchFamily="34" charset="0"/>
              </a:rPr>
              <a:t/>
            </a:r>
            <a:br>
              <a:rPr lang="uk-UA" sz="2400" b="1" dirty="0">
                <a:solidFill>
                  <a:srgbClr val="4F975D"/>
                </a:solidFill>
                <a:latin typeface="Arial Black" panose="020B0A04020102020204" pitchFamily="34" charset="0"/>
              </a:rPr>
            </a:br>
            <a:r>
              <a:rPr lang="uk-UA" sz="2800" i="1" u="sng" dirty="0">
                <a:solidFill>
                  <a:srgbClr val="0E62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Навчання починається із здивування,</a:t>
            </a:r>
            <a:br>
              <a:rPr lang="uk-UA" sz="2800" i="1" u="sng" dirty="0">
                <a:solidFill>
                  <a:srgbClr val="0E62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800" i="1" u="sng" dirty="0">
                <a:solidFill>
                  <a:srgbClr val="0E62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здивувати дитину можна лише на уроках біології</a:t>
            </a:r>
            <a:r>
              <a:rPr lang="uk-UA" sz="2800" dirty="0">
                <a:solidFill>
                  <a:srgbClr val="0E620A"/>
                </a:solidFill>
              </a:rPr>
              <a:t/>
            </a:r>
            <a:br>
              <a:rPr lang="uk-UA" sz="2800" dirty="0">
                <a:solidFill>
                  <a:srgbClr val="0E620A"/>
                </a:solidFill>
              </a:rPr>
            </a:br>
            <a:endParaRPr lang="uk-UA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28800"/>
            <a:ext cx="8388424" cy="5040560"/>
          </a:xfrm>
        </p:spPr>
        <p:txBody>
          <a:bodyPr/>
          <a:lstStyle/>
          <a:p>
            <a:pPr marL="0" indent="0">
              <a:buNone/>
            </a:pPr>
            <a:r>
              <a:rPr lang="uk-UA" sz="2400" dirty="0">
                <a:solidFill>
                  <a:srgbClr val="4F975D"/>
                </a:solidFill>
                <a:latin typeface="Arial Black" panose="020B0A04020102020204" pitchFamily="34" charset="0"/>
              </a:rPr>
              <a:t>Творчі завдання на уроках біології дозволяють</a:t>
            </a:r>
            <a:r>
              <a:rPr lang="uk-UA" sz="2400" dirty="0" smtClean="0">
                <a:solidFill>
                  <a:srgbClr val="4F975D"/>
                </a:solidFill>
                <a:latin typeface="Arial Black" panose="020B0A04020102020204" pitchFamily="34" charset="0"/>
              </a:rPr>
              <a:t>:</a:t>
            </a:r>
          </a:p>
          <a:p>
            <a:r>
              <a:rPr lang="uk-UA" sz="2400" b="1" dirty="0" smtClean="0">
                <a:solidFill>
                  <a:srgbClr val="0E620A"/>
                </a:solidFill>
              </a:rPr>
              <a:t>узагальнити</a:t>
            </a:r>
            <a:r>
              <a:rPr lang="uk-UA" sz="2400" b="1" dirty="0">
                <a:solidFill>
                  <a:srgbClr val="0E620A"/>
                </a:solidFill>
              </a:rPr>
              <a:t>, повторити і засвоїти навчальний </a:t>
            </a:r>
            <a:r>
              <a:rPr lang="uk-UA" sz="2400" b="1" dirty="0" smtClean="0">
                <a:solidFill>
                  <a:srgbClr val="0E620A"/>
                </a:solidFill>
              </a:rPr>
              <a:t>матеріал;</a:t>
            </a:r>
            <a:endParaRPr lang="uk-UA" sz="2400" b="1" dirty="0">
              <a:solidFill>
                <a:srgbClr val="0E620A"/>
              </a:solidFill>
            </a:endParaRPr>
          </a:p>
          <a:p>
            <a:r>
              <a:rPr lang="uk-UA" sz="2400" b="1" dirty="0" smtClean="0">
                <a:solidFill>
                  <a:srgbClr val="0E620A"/>
                </a:solidFill>
              </a:rPr>
              <a:t>ознайомити </a:t>
            </a:r>
            <a:r>
              <a:rPr lang="uk-UA" sz="2400" b="1" dirty="0">
                <a:solidFill>
                  <a:srgbClr val="0E620A"/>
                </a:solidFill>
              </a:rPr>
              <a:t>учнів з досягненнями в галузі природничих </a:t>
            </a:r>
            <a:r>
              <a:rPr lang="uk-UA" sz="2400" b="1" dirty="0" smtClean="0">
                <a:solidFill>
                  <a:srgbClr val="0E620A"/>
                </a:solidFill>
              </a:rPr>
              <a:t>наук</a:t>
            </a:r>
          </a:p>
          <a:p>
            <a:r>
              <a:rPr lang="uk-UA" sz="2400" b="1" dirty="0" smtClean="0">
                <a:solidFill>
                  <a:srgbClr val="0E620A"/>
                </a:solidFill>
              </a:rPr>
              <a:t>розвивати </a:t>
            </a:r>
            <a:r>
              <a:rPr lang="uk-UA" sz="2400" b="1" dirty="0">
                <a:solidFill>
                  <a:srgbClr val="0E620A"/>
                </a:solidFill>
              </a:rPr>
              <a:t>творчі здібності учнів, пізнавальний інтерес, абстрактне і логічне мислення</a:t>
            </a:r>
            <a:r>
              <a:rPr lang="uk-UA" sz="2400" b="1" dirty="0" smtClean="0">
                <a:solidFill>
                  <a:srgbClr val="0E620A"/>
                </a:solidFill>
              </a:rPr>
              <a:t>;</a:t>
            </a:r>
          </a:p>
          <a:p>
            <a:r>
              <a:rPr lang="uk-UA" sz="2400" b="1" dirty="0" smtClean="0">
                <a:solidFill>
                  <a:srgbClr val="0E620A"/>
                </a:solidFill>
              </a:rPr>
              <a:t>формувати </a:t>
            </a:r>
            <a:r>
              <a:rPr lang="uk-UA" sz="2400" b="1" dirty="0">
                <a:solidFill>
                  <a:srgbClr val="0E620A"/>
                </a:solidFill>
              </a:rPr>
              <a:t>навички спільної роботи</a:t>
            </a:r>
            <a:r>
              <a:rPr lang="uk-UA" sz="2400" b="1" dirty="0" smtClean="0">
                <a:solidFill>
                  <a:srgbClr val="0E620A"/>
                </a:solidFill>
              </a:rPr>
              <a:t>;</a:t>
            </a:r>
          </a:p>
          <a:p>
            <a:r>
              <a:rPr lang="uk-UA" sz="2400" b="1" dirty="0" smtClean="0">
                <a:solidFill>
                  <a:srgbClr val="0E620A"/>
                </a:solidFill>
              </a:rPr>
              <a:t>встановити </a:t>
            </a:r>
            <a:r>
              <a:rPr lang="uk-UA" sz="2400" b="1" dirty="0">
                <a:solidFill>
                  <a:srgbClr val="0E620A"/>
                </a:solidFill>
              </a:rPr>
              <a:t>міжпредметні зв'язки</a:t>
            </a:r>
          </a:p>
        </p:txBody>
      </p:sp>
      <p:pic>
        <p:nvPicPr>
          <p:cNvPr id="3075" name="Picture 3" descr="C:\Users\Ноутбук\Desktop\фото\HPIM52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149080"/>
            <a:ext cx="3923928" cy="26876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vnschool34.ho.ua/images/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260648"/>
            <a:ext cx="1223962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097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400"/>
                            </p:stCondLst>
                            <p:childTnLst>
                              <p:par>
                                <p:cTn id="2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350"/>
                            </p:stCondLst>
                            <p:childTnLst>
                              <p:par>
                                <p:cTn id="3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650"/>
                            </p:stCondLst>
                            <p:childTnLst>
                              <p:par>
                                <p:cTn id="4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6650"/>
                            </p:stCondLst>
                            <p:childTnLst>
                              <p:par>
                                <p:cTn id="5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8550"/>
                            </p:stCondLst>
                            <p:childTnLst>
                              <p:par>
                                <p:cTn id="5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E620A"/>
                </a:solidFill>
              </a:rPr>
              <a:t>Захист міні -  проектів</a:t>
            </a:r>
            <a:endParaRPr lang="uk-UA" b="1" dirty="0">
              <a:solidFill>
                <a:srgbClr val="0E620A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074" name="Picture 2" descr="I:\Фото Для Презентація\20160301_1448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4176464" cy="489654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I:\Фото Для Презентація\20160303_1256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56792"/>
            <a:ext cx="4392488" cy="489654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vnschool34.ho.ua/images/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534" y="188913"/>
            <a:ext cx="1223962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577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E620A"/>
                </a:solidFill>
              </a:rPr>
              <a:t>Захист міні - проектів 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098" name="Picture 2" descr="I:\Фото Для Презентація\20160301_1447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4392488" cy="475252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Ноутбук\Desktop\фото\HPIM52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12776"/>
            <a:ext cx="4248472" cy="475252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vnschool34.ho.ua/images/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534" y="188913"/>
            <a:ext cx="1223962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277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Моніторинг результативності учнів 5 класу з природознавства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57526135"/>
              </p:ext>
            </p:extLst>
          </p:nvPr>
        </p:nvGraphicFramePr>
        <p:xfrm>
          <a:off x="611560" y="1484784"/>
          <a:ext cx="7467600" cy="487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9720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cs typeface="Aharoni" panose="02010803020104030203" pitchFamily="2" charset="-79"/>
              </a:rPr>
              <a:t>Моніторинг успішності учнів </a:t>
            </a:r>
            <a:r>
              <a:rPr lang="uk-UA" dirty="0" smtClean="0">
                <a:cs typeface="Aharoni" panose="02010803020104030203" pitchFamily="2" charset="-79"/>
              </a:rPr>
              <a:t/>
            </a:r>
            <a:br>
              <a:rPr lang="uk-UA" dirty="0" smtClean="0">
                <a:cs typeface="Aharoni" panose="02010803020104030203" pitchFamily="2" charset="-79"/>
              </a:rPr>
            </a:br>
            <a:r>
              <a:rPr lang="uk-UA" dirty="0" smtClean="0">
                <a:cs typeface="Aharoni" panose="02010803020104030203" pitchFamily="2" charset="-79"/>
              </a:rPr>
              <a:t>5 </a:t>
            </a:r>
            <a:r>
              <a:rPr lang="uk-UA" dirty="0">
                <a:cs typeface="Aharoni" panose="02010803020104030203" pitchFamily="2" charset="-79"/>
              </a:rPr>
              <a:t>класу з природознавства</a:t>
            </a:r>
            <a:endParaRPr lang="uk-UA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895625106"/>
              </p:ext>
            </p:extLst>
          </p:nvPr>
        </p:nvGraphicFramePr>
        <p:xfrm>
          <a:off x="467544" y="1556792"/>
          <a:ext cx="4104456" cy="4917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160913577"/>
              </p:ext>
            </p:extLst>
          </p:nvPr>
        </p:nvGraphicFramePr>
        <p:xfrm>
          <a:off x="4644008" y="1700808"/>
          <a:ext cx="4104456" cy="4208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33333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  <p:bldGraphic spid="5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Результативність навчальних досягнень учнів </a:t>
            </a:r>
            <a:r>
              <a:rPr lang="uk-UA" dirty="0"/>
              <a:t>6 класу </a:t>
            </a:r>
            <a:r>
              <a:rPr lang="uk-UA" dirty="0" smtClean="0"/>
              <a:t>з </a:t>
            </a:r>
            <a:r>
              <a:rPr lang="uk-UA" dirty="0"/>
              <a:t>біології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813592363"/>
              </p:ext>
            </p:extLst>
          </p:nvPr>
        </p:nvGraphicFramePr>
        <p:xfrm>
          <a:off x="395536" y="1196752"/>
          <a:ext cx="7787208" cy="5357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299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16632"/>
            <a:ext cx="8784976" cy="1143000"/>
          </a:xfrm>
        </p:spPr>
        <p:txBody>
          <a:bodyPr>
            <a:normAutofit/>
          </a:bodyPr>
          <a:lstStyle/>
          <a:p>
            <a:r>
              <a:rPr lang="uk-UA" dirty="0">
                <a:solidFill>
                  <a:srgbClr val="575F6D"/>
                </a:solidFill>
                <a:cs typeface="Aharoni" panose="02010803020104030203" pitchFamily="2" charset="-79"/>
              </a:rPr>
              <a:t>Моніторинг успішності учнів </a:t>
            </a:r>
            <a:r>
              <a:rPr lang="uk-UA" dirty="0" smtClean="0">
                <a:solidFill>
                  <a:srgbClr val="575F6D"/>
                </a:solidFill>
                <a:cs typeface="Aharoni" panose="02010803020104030203" pitchFamily="2" charset="-79"/>
              </a:rPr>
              <a:t/>
            </a:r>
            <a:br>
              <a:rPr lang="uk-UA" dirty="0" smtClean="0">
                <a:solidFill>
                  <a:srgbClr val="575F6D"/>
                </a:solidFill>
                <a:cs typeface="Aharoni" panose="02010803020104030203" pitchFamily="2" charset="-79"/>
              </a:rPr>
            </a:br>
            <a:r>
              <a:rPr lang="uk-UA" dirty="0" smtClean="0">
                <a:solidFill>
                  <a:srgbClr val="575F6D"/>
                </a:solidFill>
                <a:cs typeface="Aharoni" panose="02010803020104030203" pitchFamily="2" charset="-79"/>
              </a:rPr>
              <a:t>6 </a:t>
            </a:r>
            <a:r>
              <a:rPr lang="uk-UA" dirty="0">
                <a:solidFill>
                  <a:srgbClr val="575F6D"/>
                </a:solidFill>
                <a:cs typeface="Aharoni" panose="02010803020104030203" pitchFamily="2" charset="-79"/>
              </a:rPr>
              <a:t>класу </a:t>
            </a:r>
            <a:r>
              <a:rPr lang="uk-UA" dirty="0" smtClean="0">
                <a:solidFill>
                  <a:srgbClr val="575F6D"/>
                </a:solidFill>
                <a:cs typeface="Aharoni" panose="02010803020104030203" pitchFamily="2" charset="-79"/>
              </a:rPr>
              <a:t>з біології</a:t>
            </a:r>
            <a:endParaRPr lang="uk-UA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629869626"/>
              </p:ext>
            </p:extLst>
          </p:nvPr>
        </p:nvGraphicFramePr>
        <p:xfrm>
          <a:off x="457200" y="1600200"/>
          <a:ext cx="4546848" cy="487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753829279"/>
              </p:ext>
            </p:extLst>
          </p:nvPr>
        </p:nvGraphicFramePr>
        <p:xfrm>
          <a:off x="5148064" y="1988840"/>
          <a:ext cx="36004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2032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6" grpId="0">
        <p:bldAsOne/>
      </p:bldGraphic>
      <p:bldGraphic spid="8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WordArt 5"/>
          <p:cNvSpPr>
            <a:spLocks noChangeArrowheads="1" noChangeShapeType="1" noTextEdit="1"/>
          </p:cNvSpPr>
          <p:nvPr/>
        </p:nvSpPr>
        <p:spPr bwMode="auto">
          <a:xfrm>
            <a:off x="468313" y="260350"/>
            <a:ext cx="8229600" cy="12969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uk-UA" sz="3200" dirty="0" smtClean="0">
                <a:solidFill>
                  <a:srgbClr val="0E0266"/>
                </a:solidFill>
              </a:rPr>
              <a:t>Результативність організації та впровадження </a:t>
            </a:r>
          </a:p>
          <a:p>
            <a:r>
              <a:rPr lang="uk-UA" sz="3200" dirty="0" smtClean="0">
                <a:solidFill>
                  <a:srgbClr val="0E0266"/>
                </a:solidFill>
              </a:rPr>
              <a:t>самостійної навчальної діяльності школярів</a:t>
            </a:r>
          </a:p>
          <a:p>
            <a:r>
              <a:rPr lang="uk-UA" sz="32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1"/>
                </a:gradFill>
                <a:latin typeface="Arial"/>
                <a:cs typeface="Arial"/>
              </a:rPr>
              <a:t>.</a:t>
            </a:r>
            <a:endParaRPr lang="uk-UA" sz="32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5400000" scaled="1"/>
              </a:gradFill>
              <a:latin typeface="Arial"/>
              <a:cs typeface="Arial"/>
            </a:endParaRPr>
          </a:p>
        </p:txBody>
      </p:sp>
      <p:pic>
        <p:nvPicPr>
          <p:cNvPr id="14340" name="Picture 8" descr="n6t2pMq8NP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340768"/>
            <a:ext cx="2160364" cy="35598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4339" name="Rectangle 7"/>
          <p:cNvSpPr>
            <a:spLocks noGrp="1"/>
          </p:cNvSpPr>
          <p:nvPr>
            <p:ph type="body" sz="half" idx="2"/>
          </p:nvPr>
        </p:nvSpPr>
        <p:spPr>
          <a:xfrm>
            <a:off x="2195736" y="1628775"/>
            <a:ext cx="4176490" cy="5112593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2400" b="1" i="1" dirty="0" smtClean="0">
                <a:solidFill>
                  <a:srgbClr val="CC0099"/>
                </a:solidFill>
                <a:latin typeface="Georgia" panose="02040502050405020303" pitchFamily="18" charset="0"/>
              </a:rPr>
              <a:t>Переможець ІІ етапу Всеукраїнської олімпіади з екології та призер ІІІ етапу Всеукраїнської олімпіади з екології(ІІІ місце) у 2013-2014 </a:t>
            </a:r>
            <a:r>
              <a:rPr lang="uk-UA" sz="2400" b="1" i="1" dirty="0" err="1" smtClean="0">
                <a:solidFill>
                  <a:srgbClr val="CC0099"/>
                </a:solidFill>
                <a:latin typeface="Georgia" panose="02040502050405020303" pitchFamily="18" charset="0"/>
              </a:rPr>
              <a:t>н.р</a:t>
            </a:r>
            <a:r>
              <a:rPr lang="uk-UA" sz="2400" b="1" i="1" dirty="0" smtClean="0">
                <a:solidFill>
                  <a:srgbClr val="CC0099"/>
                </a:solidFill>
                <a:latin typeface="Georgia" panose="02040502050405020303" pitchFamily="18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uk-UA" sz="2400" b="1" i="1" dirty="0" smtClean="0">
                <a:solidFill>
                  <a:srgbClr val="0E620A"/>
                </a:solidFill>
              </a:rPr>
              <a:t>Призер обласного зльоту юних натуралістів (диплом ІІ ступеня у 2013-2014 </a:t>
            </a:r>
            <a:r>
              <a:rPr lang="uk-UA" sz="2400" b="1" i="1" dirty="0" err="1" smtClean="0">
                <a:solidFill>
                  <a:srgbClr val="0E620A"/>
                </a:solidFill>
              </a:rPr>
              <a:t>н.р</a:t>
            </a:r>
            <a:r>
              <a:rPr lang="uk-UA" sz="2400" b="1" i="1" dirty="0" smtClean="0">
                <a:solidFill>
                  <a:srgbClr val="0E620A"/>
                </a:solidFill>
              </a:rPr>
              <a:t>.)</a:t>
            </a:r>
          </a:p>
        </p:txBody>
      </p:sp>
      <p:sp>
        <p:nvSpPr>
          <p:cNvPr id="21509" name="Rectangle 7"/>
          <p:cNvSpPr>
            <a:spLocks noChangeArrowheads="1"/>
          </p:cNvSpPr>
          <p:nvPr/>
        </p:nvSpPr>
        <p:spPr bwMode="auto">
          <a:xfrm>
            <a:off x="1" y="5229225"/>
            <a:ext cx="20510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2000" b="1" i="1" dirty="0">
                <a:solidFill>
                  <a:srgbClr val="0E620A"/>
                </a:solidFill>
              </a:rPr>
              <a:t>Куца Діана,</a:t>
            </a:r>
          </a:p>
          <a:p>
            <a:pPr algn="ctr"/>
            <a:r>
              <a:rPr lang="uk-UA" sz="2000" b="1" i="1" dirty="0">
                <a:solidFill>
                  <a:srgbClr val="0E620A"/>
                </a:solidFill>
              </a:rPr>
              <a:t>учениця 11 класу</a:t>
            </a:r>
          </a:p>
        </p:txBody>
      </p:sp>
      <p:pic>
        <p:nvPicPr>
          <p:cNvPr id="14345" name="Picture 9" descr="C:\Users\klient\Desktop\DSC_0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1125538"/>
            <a:ext cx="14986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0" descr="C:\Users\klient\Desktop\DSC_05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076700"/>
            <a:ext cx="189865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1" descr="C:\Users\klient\Desktop\DSC_050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349500"/>
            <a:ext cx="1728788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489951"/>
      </p:ext>
    </p:extLst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0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14339" grpId="0" build="p"/>
      <p:bldP spid="2150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116632"/>
            <a:ext cx="6984776" cy="1440160"/>
          </a:xfrm>
        </p:spPr>
        <p:txBody>
          <a:bodyPr/>
          <a:lstStyle/>
          <a:p>
            <a:r>
              <a:rPr lang="uk-UA" sz="2800" b="1" i="1" dirty="0" smtClean="0">
                <a:solidFill>
                  <a:srgbClr val="0E620A"/>
                </a:solidFill>
                <a:latin typeface="Georgia" panose="02040502050405020303" pitchFamily="18" charset="0"/>
              </a:rPr>
              <a:t>Результативність організації та впровадження самостійної навчальної діяльності школярів</a:t>
            </a:r>
            <a:r>
              <a:rPr lang="uk-UA" sz="2000" dirty="0" smtClean="0">
                <a:solidFill>
                  <a:srgbClr val="0E0266"/>
                </a:solidFill>
              </a:rPr>
              <a:t/>
            </a:r>
            <a:br>
              <a:rPr lang="uk-UA" sz="2000" dirty="0" smtClean="0">
                <a:solidFill>
                  <a:srgbClr val="0E0266"/>
                </a:solidFill>
              </a:rPr>
            </a:br>
            <a:endParaRPr lang="uk-UA" sz="2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uk-UA" dirty="0" smtClean="0"/>
          </a:p>
          <a:p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95936" y="1412776"/>
            <a:ext cx="4896544" cy="4968552"/>
          </a:xfrm>
        </p:spPr>
        <p:txBody>
          <a:bodyPr/>
          <a:lstStyle/>
          <a:p>
            <a:endParaRPr lang="uk-UA" sz="2800" b="1" i="1" dirty="0" smtClean="0">
              <a:solidFill>
                <a:srgbClr val="CC0099"/>
              </a:solidFill>
              <a:latin typeface="Georgia" panose="02040502050405020303" pitchFamily="18" charset="0"/>
            </a:endParaRPr>
          </a:p>
          <a:p>
            <a:r>
              <a:rPr lang="uk-UA" sz="2800" b="1" i="1" dirty="0" smtClean="0">
                <a:solidFill>
                  <a:srgbClr val="CC0099"/>
                </a:solidFill>
                <a:latin typeface="Georgia" panose="02040502050405020303" pitchFamily="18" charset="0"/>
              </a:rPr>
              <a:t>Переможець ІІ етапу Всеукраїнської олімпіади з екології та учасник ІІІ етапу Всеукраїнської олімпіади з екології(І</a:t>
            </a:r>
            <a:r>
              <a:rPr lang="en-US" sz="2800" b="1" i="1" dirty="0">
                <a:solidFill>
                  <a:srgbClr val="CC0099"/>
                </a:solidFill>
                <a:latin typeface="Georgia" panose="02040502050405020303" pitchFamily="18" charset="0"/>
              </a:rPr>
              <a:t>V</a:t>
            </a:r>
            <a:r>
              <a:rPr lang="uk-UA" sz="2800" b="1" i="1" dirty="0" smtClean="0">
                <a:solidFill>
                  <a:srgbClr val="CC0099"/>
                </a:solidFill>
                <a:latin typeface="Georgia" panose="02040502050405020303" pitchFamily="18" charset="0"/>
              </a:rPr>
              <a:t> місце) у 201</a:t>
            </a:r>
            <a:r>
              <a:rPr lang="en-US" sz="2800" b="1" i="1" dirty="0" smtClean="0">
                <a:solidFill>
                  <a:srgbClr val="CC0099"/>
                </a:solidFill>
                <a:latin typeface="Georgia" panose="02040502050405020303" pitchFamily="18" charset="0"/>
              </a:rPr>
              <a:t>5</a:t>
            </a:r>
            <a:r>
              <a:rPr lang="uk-UA" sz="2800" b="1" i="1" dirty="0" smtClean="0">
                <a:solidFill>
                  <a:srgbClr val="CC0099"/>
                </a:solidFill>
                <a:latin typeface="Georgia" panose="02040502050405020303" pitchFamily="18" charset="0"/>
              </a:rPr>
              <a:t>-201</a:t>
            </a:r>
            <a:r>
              <a:rPr lang="en-US" sz="2800" b="1" i="1" dirty="0" smtClean="0">
                <a:solidFill>
                  <a:srgbClr val="CC0099"/>
                </a:solidFill>
                <a:latin typeface="Georgia" panose="02040502050405020303" pitchFamily="18" charset="0"/>
              </a:rPr>
              <a:t>6</a:t>
            </a:r>
            <a:r>
              <a:rPr lang="uk-UA" sz="2800" b="1" i="1" dirty="0" err="1" smtClean="0">
                <a:solidFill>
                  <a:srgbClr val="CC0099"/>
                </a:solidFill>
                <a:latin typeface="Georgia" panose="02040502050405020303" pitchFamily="18" charset="0"/>
              </a:rPr>
              <a:t>н.р</a:t>
            </a:r>
            <a:r>
              <a:rPr lang="uk-UA" sz="2800" b="1" i="1" dirty="0" smtClean="0">
                <a:solidFill>
                  <a:srgbClr val="CC0099"/>
                </a:solidFill>
                <a:latin typeface="Georgia" panose="02040502050405020303" pitchFamily="18" charset="0"/>
              </a:rPr>
              <a:t>.</a:t>
            </a:r>
          </a:p>
          <a:p>
            <a:endParaRPr lang="uk-UA" sz="2800" dirty="0"/>
          </a:p>
        </p:txBody>
      </p:sp>
      <p:pic>
        <p:nvPicPr>
          <p:cNvPr id="5" name="Picture 80" descr="http://khorol.pp.ua/wp-content/uploads/2012/11/olympiad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1" y="116632"/>
            <a:ext cx="1954059" cy="19383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Ноутбук\Desktop\Mtej5PSFPk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3600400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9294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4797153"/>
            <a:ext cx="7776863" cy="2060848"/>
          </a:xfrm>
        </p:spPr>
        <p:txBody>
          <a:bodyPr/>
          <a:lstStyle/>
          <a:p>
            <a:endParaRPr lang="uk-UA" sz="4000" b="1" u="sng" dirty="0" smtClean="0">
              <a:solidFill>
                <a:schemeClr val="tx1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endParaRPr lang="uk-UA" sz="4000" b="1" u="sng" dirty="0">
              <a:solidFill>
                <a:schemeClr val="tx1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endParaRPr lang="uk-UA" sz="4000" b="1" u="sng" dirty="0" smtClean="0">
              <a:solidFill>
                <a:schemeClr val="tx1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endParaRPr lang="uk-UA" sz="4000" b="1" u="sng" dirty="0">
              <a:solidFill>
                <a:schemeClr val="tx1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endParaRPr lang="uk-UA" sz="4000" b="1" u="sng" dirty="0" smtClean="0">
              <a:solidFill>
                <a:schemeClr val="tx1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endParaRPr lang="uk-UA" sz="4000" b="1" u="sng" dirty="0">
              <a:solidFill>
                <a:schemeClr val="tx1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endParaRPr lang="uk-UA" sz="4000" b="1" u="sng" dirty="0" smtClean="0">
              <a:solidFill>
                <a:schemeClr val="tx1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endParaRPr lang="uk-UA" sz="4000" b="1" u="sng" dirty="0">
              <a:solidFill>
                <a:schemeClr val="tx1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endParaRPr lang="uk-UA" sz="4000" b="1" u="sng" dirty="0" smtClean="0">
              <a:solidFill>
                <a:schemeClr val="tx1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endParaRPr lang="uk-UA" sz="4000" b="1" u="sng" dirty="0" smtClean="0">
              <a:solidFill>
                <a:schemeClr val="tx1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endParaRPr lang="uk-UA" sz="4000" b="1" u="sng" dirty="0">
              <a:solidFill>
                <a:schemeClr val="tx1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endParaRPr lang="uk-UA" sz="4000" b="1" u="sng" dirty="0" smtClean="0">
              <a:solidFill>
                <a:schemeClr val="tx1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endParaRPr lang="uk-UA" sz="4000" b="1" u="sng" dirty="0">
              <a:solidFill>
                <a:schemeClr val="tx1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endParaRPr lang="uk-UA" sz="4000" b="1" u="sng" dirty="0" smtClean="0">
              <a:solidFill>
                <a:schemeClr val="tx1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endParaRPr lang="uk-UA" sz="4000" b="1" u="sng" dirty="0">
              <a:solidFill>
                <a:schemeClr val="tx1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endParaRPr lang="uk-UA" sz="4000" b="1" u="sng" dirty="0" smtClean="0">
              <a:solidFill>
                <a:schemeClr val="tx1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endParaRPr lang="uk-UA" sz="4000" b="1" u="sng" dirty="0">
              <a:solidFill>
                <a:schemeClr val="tx1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endParaRPr lang="uk-UA" sz="4000" b="1" u="sng" dirty="0" smtClean="0">
              <a:solidFill>
                <a:schemeClr val="tx1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endParaRPr lang="uk-UA" sz="4000" b="1" u="sng" dirty="0">
              <a:solidFill>
                <a:schemeClr val="tx1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endParaRPr lang="uk-UA" sz="4000" b="1" u="sng" dirty="0" smtClean="0">
              <a:solidFill>
                <a:schemeClr val="tx1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endParaRPr lang="uk-UA" sz="4000" b="1" u="sng" dirty="0" smtClean="0">
              <a:solidFill>
                <a:schemeClr val="tx1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endParaRPr lang="uk-UA" sz="4000" b="1" u="sng" dirty="0" smtClean="0">
              <a:solidFill>
                <a:srgbClr val="009900"/>
              </a:solidFill>
              <a:latin typeface="Georgia" panose="02040502050405020303" pitchFamily="18" charset="0"/>
            </a:endParaRPr>
          </a:p>
          <a:p>
            <a:pPr>
              <a:spcBef>
                <a:spcPts val="0"/>
              </a:spcBef>
            </a:pPr>
            <a:r>
              <a:rPr lang="uk-UA" sz="3600" b="1" i="1" dirty="0" smtClean="0">
                <a:solidFill>
                  <a:srgbClr val="0E620A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"Відкрити у кожній дитині душу творця, дати їй змогу пробудитися і розквітнути"</a:t>
            </a:r>
          </a:p>
          <a:p>
            <a:endParaRPr lang="uk-UA" sz="32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404664"/>
            <a:ext cx="73448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u="sng" cap="none" spc="0" dirty="0" smtClean="0">
                <a:ln w="31550" cmpd="sng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Життєве кредо: </a:t>
            </a:r>
            <a:endParaRPr lang="uk-UA" sz="5400" b="1" cap="none" spc="0" dirty="0">
              <a:ln w="31550" cmpd="sng">
                <a:solidFill>
                  <a:schemeClr val="tx1">
                    <a:lumMod val="5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305475" y="3429000"/>
            <a:ext cx="6512768" cy="1077146"/>
          </a:xfrm>
        </p:spPr>
        <p:txBody>
          <a:bodyPr/>
          <a:lstStyle/>
          <a:p>
            <a:r>
              <a:rPr lang="uk-UA" sz="5400" u="sng" cap="none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99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Педагогічне кредо:</a:t>
            </a:r>
            <a:endParaRPr lang="uk-UA" sz="5400" u="sng" cap="none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99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97" y="980728"/>
            <a:ext cx="8035925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189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solidFill>
              <a:srgbClr val="009900"/>
            </a:solidFill>
          </a:ln>
        </p:spPr>
        <p:txBody>
          <a:bodyPr/>
          <a:lstStyle/>
          <a:p>
            <a:r>
              <a:rPr lang="uk-UA" sz="6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99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Екологічні проекти</a:t>
            </a:r>
            <a:endParaRPr lang="uk-UA" sz="6600" dirty="0">
              <a:solidFill>
                <a:srgbClr val="0099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074" name="Picture 2" descr="C:\Users\Ноутбук\Desktop\HPIM5150(1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4316288" cy="489654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Ноутбук\Desktop\HPIM5149(1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84784"/>
            <a:ext cx="4104456" cy="489654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05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uk-UA" sz="36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accent1"/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Переможці Міжнародного природничого інтерактивного конкурсу «Колосок»</a:t>
            </a:r>
            <a:endParaRPr lang="uk-UA" sz="3600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5362" name="Picture 2" descr="I:\Фото Для Презентація\20160304_1355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08" y="1628800"/>
            <a:ext cx="4375292" cy="49685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I:\Фото Для Презентація\20160304_1356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1628800"/>
            <a:ext cx="4301135" cy="49685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86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584176"/>
          </a:xfrm>
        </p:spPr>
        <p:txBody>
          <a:bodyPr/>
          <a:lstStyle/>
          <a:p>
            <a:r>
              <a:rPr lang="uk-UA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99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uk-UA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99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uk-UA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99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Екологічна </a:t>
            </a:r>
            <a:r>
              <a:rPr lang="uk-UA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99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агітбригада «Пролісок»</a:t>
            </a:r>
            <a:br>
              <a:rPr lang="uk-UA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99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uk-UA" dirty="0">
              <a:solidFill>
                <a:srgbClr val="009900"/>
              </a:solidFill>
            </a:endParaRPr>
          </a:p>
        </p:txBody>
      </p:sp>
      <p:pic>
        <p:nvPicPr>
          <p:cNvPr id="1026" name="Picture 2" descr="C:\Users\Ноутбук\Desktop\HPIM50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" y="1726398"/>
            <a:ext cx="4752528" cy="513160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klient\Desktop\екологія\школа 2012 3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103" y="1700808"/>
            <a:ext cx="4434102" cy="51571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92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6106690"/>
          </a:xfrm>
        </p:spPr>
        <p:txBody>
          <a:bodyPr/>
          <a:lstStyle/>
          <a:p>
            <a:pPr marL="0" indent="0" algn="r">
              <a:buNone/>
            </a:pPr>
            <a:r>
              <a:rPr lang="ru-RU" b="1" i="1" dirty="0">
                <a:solidFill>
                  <a:srgbClr val="00B050"/>
                </a:solidFill>
                <a:latin typeface="Monotype Corsiva" pitchFamily="66" charset="0"/>
              </a:rPr>
              <a:t>«</a:t>
            </a:r>
            <a:r>
              <a:rPr lang="ru-RU" b="1" i="1" dirty="0" err="1">
                <a:solidFill>
                  <a:srgbClr val="00B050"/>
                </a:solidFill>
                <a:latin typeface="Monotype Corsiva" pitchFamily="66" charset="0"/>
              </a:rPr>
              <a:t>Звичайно</a:t>
            </a:r>
            <a:r>
              <a:rPr lang="ru-RU" b="1" i="1" dirty="0">
                <a:solidFill>
                  <a:srgbClr val="00B050"/>
                </a:solidFill>
                <a:latin typeface="Monotype Corsiva" pitchFamily="66" charset="0"/>
              </a:rPr>
              <a:t>, не з кожного </a:t>
            </a:r>
            <a:r>
              <a:rPr lang="ru-RU" b="1" i="1" dirty="0" err="1">
                <a:solidFill>
                  <a:srgbClr val="00B050"/>
                </a:solidFill>
                <a:latin typeface="Monotype Corsiva" pitchFamily="66" charset="0"/>
              </a:rPr>
              <a:t>учня</a:t>
            </a:r>
            <a:r>
              <a:rPr lang="ru-RU" b="1" i="1" dirty="0">
                <a:solidFill>
                  <a:srgbClr val="00B050"/>
                </a:solidFill>
                <a:latin typeface="Monotype Corsiva" pitchFamily="66" charset="0"/>
              </a:rPr>
              <a:t>  </a:t>
            </a:r>
            <a:r>
              <a:rPr lang="ru-RU" b="1" i="1" dirty="0" err="1">
                <a:solidFill>
                  <a:srgbClr val="00B050"/>
                </a:solidFill>
                <a:latin typeface="Monotype Corsiva" pitchFamily="66" charset="0"/>
              </a:rPr>
              <a:t>вийде</a:t>
            </a:r>
            <a:r>
              <a:rPr lang="ru-RU" b="1" i="1" dirty="0">
                <a:solidFill>
                  <a:srgbClr val="00B050"/>
                </a:solidFill>
                <a:latin typeface="Monotype Corsiva" pitchFamily="66" charset="0"/>
              </a:rPr>
              <a:t>  </a:t>
            </a:r>
            <a:r>
              <a:rPr lang="ru-RU" b="1" i="1" dirty="0" err="1">
                <a:solidFill>
                  <a:srgbClr val="00B050"/>
                </a:solidFill>
                <a:latin typeface="Monotype Corsiva" pitchFamily="66" charset="0"/>
              </a:rPr>
              <a:t>вчений</a:t>
            </a:r>
            <a:r>
              <a:rPr lang="ru-RU" b="1" i="1" dirty="0">
                <a:solidFill>
                  <a:srgbClr val="00B050"/>
                </a:solidFill>
                <a:latin typeface="Monotype Corsiva" pitchFamily="66" charset="0"/>
              </a:rPr>
              <a:t>, але </a:t>
            </a:r>
            <a:r>
              <a:rPr lang="ru-RU" b="1" i="1" dirty="0" err="1">
                <a:solidFill>
                  <a:srgbClr val="00B050"/>
                </a:solidFill>
                <a:latin typeface="Monotype Corsiva" pitchFamily="66" charset="0"/>
              </a:rPr>
              <a:t>необхідно</a:t>
            </a:r>
            <a:r>
              <a:rPr lang="ru-RU" b="1" i="1" dirty="0">
                <a:solidFill>
                  <a:srgbClr val="00B050"/>
                </a:solidFill>
                <a:latin typeface="Monotype Corsiva" pitchFamily="66" charset="0"/>
              </a:rPr>
              <a:t> </a:t>
            </a:r>
            <a:r>
              <a:rPr lang="en-US" b="1" i="1" dirty="0">
                <a:solidFill>
                  <a:srgbClr val="00B050"/>
                </a:solidFill>
                <a:latin typeface="Monotype Corsiva" pitchFamily="66" charset="0"/>
              </a:rPr>
              <a:t> </a:t>
            </a:r>
            <a:r>
              <a:rPr lang="ru-RU" b="1" i="1" dirty="0" err="1">
                <a:solidFill>
                  <a:srgbClr val="00B050"/>
                </a:solidFill>
                <a:latin typeface="Monotype Corsiva" pitchFamily="66" charset="0"/>
              </a:rPr>
              <a:t>прагнути</a:t>
            </a:r>
            <a:r>
              <a:rPr lang="ru-RU" b="1" i="1" dirty="0">
                <a:solidFill>
                  <a:srgbClr val="00B050"/>
                </a:solidFill>
                <a:latin typeface="Monotype Corsiva" pitchFamily="66" charset="0"/>
              </a:rPr>
              <a:t>, </a:t>
            </a:r>
            <a:r>
              <a:rPr lang="ru-RU" b="1" i="1" dirty="0" err="1">
                <a:solidFill>
                  <a:srgbClr val="00B050"/>
                </a:solidFill>
                <a:latin typeface="Monotype Corsiva" pitchFamily="66" charset="0"/>
              </a:rPr>
              <a:t>щоб</a:t>
            </a:r>
            <a:r>
              <a:rPr lang="ru-RU" b="1" i="1" dirty="0">
                <a:solidFill>
                  <a:srgbClr val="00B050"/>
                </a:solidFill>
                <a:latin typeface="Monotype Corsiva" pitchFamily="66" charset="0"/>
              </a:rPr>
              <a:t> кожному </a:t>
            </a:r>
            <a:r>
              <a:rPr lang="ru-RU" b="1" i="1" dirty="0" err="1">
                <a:solidFill>
                  <a:srgbClr val="00B050"/>
                </a:solidFill>
                <a:latin typeface="Monotype Corsiva" pitchFamily="66" charset="0"/>
              </a:rPr>
              <a:t>була</a:t>
            </a:r>
            <a:r>
              <a:rPr lang="ru-RU" b="1" i="1" dirty="0">
                <a:solidFill>
                  <a:srgbClr val="00B050"/>
                </a:solidFill>
                <a:latin typeface="Monotype Corsiva" pitchFamily="66" charset="0"/>
              </a:rPr>
              <a:t> </a:t>
            </a:r>
            <a:r>
              <a:rPr lang="ru-RU" b="1" i="1" dirty="0" err="1">
                <a:solidFill>
                  <a:srgbClr val="00B050"/>
                </a:solidFill>
                <a:latin typeface="Monotype Corsiva" pitchFamily="66" charset="0"/>
              </a:rPr>
              <a:t>знайома</a:t>
            </a:r>
            <a:r>
              <a:rPr lang="ru-RU" b="1" i="1" dirty="0">
                <a:solidFill>
                  <a:srgbClr val="00B050"/>
                </a:solidFill>
                <a:latin typeface="Monotype Corsiva" pitchFamily="66" charset="0"/>
              </a:rPr>
              <a:t> </a:t>
            </a:r>
            <a:r>
              <a:rPr lang="ru-RU" b="1" i="1" dirty="0" err="1">
                <a:solidFill>
                  <a:srgbClr val="00B050"/>
                </a:solidFill>
                <a:latin typeface="Monotype Corsiva" pitchFamily="66" charset="0"/>
              </a:rPr>
              <a:t>радість</a:t>
            </a:r>
            <a:r>
              <a:rPr lang="ru-RU" b="1" i="1" dirty="0">
                <a:solidFill>
                  <a:srgbClr val="00B050"/>
                </a:solidFill>
                <a:latin typeface="Monotype Corsiva" pitchFamily="66" charset="0"/>
              </a:rPr>
              <a:t> </a:t>
            </a:r>
            <a:r>
              <a:rPr lang="ru-RU" b="1" i="1" dirty="0" err="1">
                <a:solidFill>
                  <a:srgbClr val="00B050"/>
                </a:solidFill>
                <a:latin typeface="Monotype Corsiva" pitchFamily="66" charset="0"/>
              </a:rPr>
              <a:t>відкриття</a:t>
            </a:r>
            <a:r>
              <a:rPr lang="ru-RU" b="1" i="1" dirty="0">
                <a:solidFill>
                  <a:srgbClr val="00B050"/>
                </a:solidFill>
                <a:latin typeface="Monotype Corsiva" pitchFamily="66" charset="0"/>
              </a:rPr>
              <a:t> нового, </a:t>
            </a:r>
            <a:r>
              <a:rPr lang="ru-RU" b="1" i="1" dirty="0" err="1">
                <a:solidFill>
                  <a:srgbClr val="00B050"/>
                </a:solidFill>
                <a:latin typeface="Monotype Corsiva" pitchFamily="66" charset="0"/>
              </a:rPr>
              <a:t>радість</a:t>
            </a:r>
            <a:r>
              <a:rPr lang="ru-RU" b="1" i="1" dirty="0">
                <a:solidFill>
                  <a:srgbClr val="00B050"/>
                </a:solidFill>
                <a:latin typeface="Monotype Corsiva" pitchFamily="66" charset="0"/>
              </a:rPr>
              <a:t> </a:t>
            </a:r>
            <a:r>
              <a:rPr lang="ru-RU" b="1" i="1" dirty="0" err="1">
                <a:solidFill>
                  <a:srgbClr val="00B050"/>
                </a:solidFill>
                <a:latin typeface="Monotype Corsiva" pitchFamily="66" charset="0"/>
              </a:rPr>
              <a:t>творчого</a:t>
            </a:r>
            <a:r>
              <a:rPr lang="ru-RU" b="1" i="1" dirty="0">
                <a:solidFill>
                  <a:srgbClr val="00B050"/>
                </a:solidFill>
                <a:latin typeface="Monotype Corsiva" pitchFamily="66" charset="0"/>
              </a:rPr>
              <a:t> </a:t>
            </a:r>
            <a:r>
              <a:rPr lang="ru-RU" b="1" i="1" dirty="0" err="1">
                <a:solidFill>
                  <a:srgbClr val="00B050"/>
                </a:solidFill>
                <a:latin typeface="Monotype Corsiva" pitchFamily="66" charset="0"/>
              </a:rPr>
              <a:t>усвідомлення</a:t>
            </a:r>
            <a:r>
              <a:rPr lang="ru-RU" b="1" i="1" dirty="0">
                <a:solidFill>
                  <a:srgbClr val="00B050"/>
                </a:solidFill>
                <a:latin typeface="Monotype Corsiva" pitchFamily="66" charset="0"/>
              </a:rPr>
              <a:t> </a:t>
            </a:r>
            <a:r>
              <a:rPr lang="ru-RU" b="1" i="1" dirty="0" err="1">
                <a:solidFill>
                  <a:srgbClr val="00B050"/>
                </a:solidFill>
                <a:latin typeface="Monotype Corsiva" pitchFamily="66" charset="0"/>
              </a:rPr>
              <a:t>життя</a:t>
            </a:r>
            <a:r>
              <a:rPr lang="ru-RU" b="1" i="1" dirty="0">
                <a:solidFill>
                  <a:srgbClr val="00B050"/>
                </a:solidFill>
                <a:latin typeface="Monotype Corsiva" pitchFamily="66" charset="0"/>
              </a:rPr>
              <a:t>».</a:t>
            </a:r>
            <a:r>
              <a:rPr lang="en-US" b="1" i="1" dirty="0">
                <a:solidFill>
                  <a:srgbClr val="00B050"/>
                </a:solidFill>
                <a:latin typeface="Monotype Corsiva" pitchFamily="66" charset="0"/>
              </a:rPr>
              <a:t/>
            </a:r>
            <a:br>
              <a:rPr lang="en-US" b="1" i="1" dirty="0">
                <a:solidFill>
                  <a:srgbClr val="00B050"/>
                </a:solidFill>
                <a:latin typeface="Monotype Corsiva" pitchFamily="66" charset="0"/>
              </a:rPr>
            </a:br>
            <a:r>
              <a:rPr lang="ru-RU" b="1" i="1" dirty="0">
                <a:latin typeface="Monotype Corsiva" pitchFamily="66" charset="0"/>
              </a:rPr>
              <a:t>                                   </a:t>
            </a:r>
            <a:r>
              <a:rPr lang="ru-RU" b="1" i="1" dirty="0" err="1">
                <a:solidFill>
                  <a:srgbClr val="FF0000"/>
                </a:solidFill>
                <a:latin typeface="Monotype Corsiva" pitchFamily="66" charset="0"/>
              </a:rPr>
              <a:t>Академік</a:t>
            </a:r>
            <a:r>
              <a:rPr lang="ru-RU" b="1" i="1" dirty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b="1" i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Monotype Corsiva" pitchFamily="66" charset="0"/>
              </a:rPr>
              <a:t>А</a:t>
            </a:r>
            <a:r>
              <a:rPr lang="ru-RU" b="1" i="1" dirty="0">
                <a:solidFill>
                  <a:srgbClr val="FF0000"/>
                </a:solidFill>
                <a:latin typeface="Monotype Corsiva" pitchFamily="66" charset="0"/>
              </a:rPr>
              <a:t>. М. Колмогоров</a:t>
            </a:r>
            <a:endParaRPr lang="ru-RU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645024"/>
            <a:ext cx="2160240" cy="297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605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04665"/>
            <a:ext cx="7772400" cy="1512168"/>
          </a:xfrm>
        </p:spPr>
        <p:txBody>
          <a:bodyPr/>
          <a:lstStyle/>
          <a:p>
            <a:pPr algn="ctr"/>
            <a:r>
              <a:rPr lang="uk-UA" dirty="0">
                <a:solidFill>
                  <a:srgbClr val="00B050"/>
                </a:solidFill>
                <a:latin typeface="Monotype Corsiva" panose="03010101010201010101" pitchFamily="66" charset="0"/>
              </a:rPr>
              <a:t>Проблема, над </a:t>
            </a:r>
            <a:r>
              <a:rPr lang="uk-UA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 якою </a:t>
            </a:r>
            <a:r>
              <a:rPr lang="uk-UA" dirty="0">
                <a:solidFill>
                  <a:srgbClr val="00B050"/>
                </a:solidFill>
                <a:latin typeface="Monotype Corsiva" panose="03010101010201010101" pitchFamily="66" charset="0"/>
              </a:rPr>
              <a:t>працюю:</a:t>
            </a:r>
            <a:br>
              <a:rPr lang="uk-UA" dirty="0">
                <a:solidFill>
                  <a:srgbClr val="00B050"/>
                </a:solidFill>
                <a:latin typeface="Monotype Corsiva" panose="03010101010201010101" pitchFamily="66" charset="0"/>
              </a:rPr>
            </a:br>
            <a:endParaRPr lang="uk-UA" dirty="0">
              <a:solidFill>
                <a:srgbClr val="00B05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1772815"/>
            <a:ext cx="7560840" cy="1872209"/>
          </a:xfrm>
        </p:spPr>
        <p:txBody>
          <a:bodyPr/>
          <a:lstStyle/>
          <a:p>
            <a:pPr algn="ctr"/>
            <a:r>
              <a:rPr lang="uk-UA" sz="4000" b="1" dirty="0" smtClean="0">
                <a:solidFill>
                  <a:srgbClr val="0E620A"/>
                </a:solidFill>
                <a:latin typeface="Monotype Corsiva" panose="03010101010201010101" pitchFamily="66" charset="0"/>
              </a:rPr>
              <a:t>«</a:t>
            </a:r>
            <a:r>
              <a:rPr lang="uk-UA" sz="4000" b="1" dirty="0">
                <a:solidFill>
                  <a:srgbClr val="0E620A"/>
                </a:solidFill>
                <a:latin typeface="Monotype Corsiva" panose="03010101010201010101" pitchFamily="66" charset="0"/>
              </a:rPr>
              <a:t>Використання </a:t>
            </a:r>
            <a:r>
              <a:rPr lang="uk-UA" sz="4000" b="1" dirty="0" smtClean="0">
                <a:solidFill>
                  <a:srgbClr val="0E620A"/>
                </a:solidFill>
                <a:latin typeface="Monotype Corsiva" panose="03010101010201010101" pitchFamily="66" charset="0"/>
              </a:rPr>
              <a:t>основних форм самостійної роботи на уроках біології»</a:t>
            </a:r>
            <a:endParaRPr lang="uk-UA" sz="4000" dirty="0">
              <a:solidFill>
                <a:srgbClr val="0E620A"/>
              </a:solidFill>
            </a:endParaRPr>
          </a:p>
        </p:txBody>
      </p:sp>
      <p:pic>
        <p:nvPicPr>
          <p:cNvPr id="1026" name="Picture 2" descr="I:\Фото Для Презентація\20160222_1035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573016"/>
            <a:ext cx="5688632" cy="309634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48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260649"/>
            <a:ext cx="7772400" cy="1080120"/>
          </a:xfrm>
        </p:spPr>
        <p:txBody>
          <a:bodyPr/>
          <a:lstStyle/>
          <a:p>
            <a:pPr algn="ctr"/>
            <a:r>
              <a:rPr lang="uk-UA" i="1" dirty="0" smtClean="0">
                <a:ln/>
                <a:solidFill>
                  <a:schemeClr val="accent3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Актуальність ТЕМИ: </a:t>
            </a:r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1268760"/>
            <a:ext cx="7772400" cy="5112568"/>
          </a:xfrm>
        </p:spPr>
        <p:txBody>
          <a:bodyPr/>
          <a:lstStyle/>
          <a:p>
            <a:endParaRPr lang="ru-RU" sz="2800" dirty="0" smtClean="0">
              <a:solidFill>
                <a:srgbClr val="0E620A"/>
              </a:solidFill>
            </a:endParaRPr>
          </a:p>
          <a:p>
            <a:endParaRPr lang="ru-RU" sz="2800" dirty="0" smtClean="0">
              <a:solidFill>
                <a:srgbClr val="0E620A"/>
              </a:solidFill>
            </a:endParaRPr>
          </a:p>
          <a:p>
            <a:endParaRPr lang="ru-RU" sz="2800" dirty="0">
              <a:solidFill>
                <a:srgbClr val="0E620A"/>
              </a:solidFill>
            </a:endParaRPr>
          </a:p>
          <a:p>
            <a:r>
              <a:rPr lang="ru-RU" sz="2600" b="1" dirty="0" smtClean="0">
                <a:solidFill>
                  <a:srgbClr val="0E620A"/>
                </a:solidFill>
              </a:rPr>
              <a:t>Потребою </a:t>
            </a:r>
            <a:r>
              <a:rPr lang="ru-RU" sz="2600" b="1" dirty="0" err="1">
                <a:solidFill>
                  <a:srgbClr val="0E620A"/>
                </a:solidFill>
              </a:rPr>
              <a:t>сучасної</a:t>
            </a:r>
            <a:r>
              <a:rPr lang="ru-RU" sz="2600" b="1" dirty="0">
                <a:solidFill>
                  <a:srgbClr val="0E620A"/>
                </a:solidFill>
              </a:rPr>
              <a:t> </a:t>
            </a:r>
            <a:r>
              <a:rPr lang="ru-RU" sz="2600" b="1" dirty="0" err="1">
                <a:solidFill>
                  <a:srgbClr val="0E620A"/>
                </a:solidFill>
              </a:rPr>
              <a:t>школи</a:t>
            </a:r>
            <a:r>
              <a:rPr lang="ru-RU" sz="2600" b="1" dirty="0">
                <a:solidFill>
                  <a:srgbClr val="0E620A"/>
                </a:solidFill>
              </a:rPr>
              <a:t> є </a:t>
            </a:r>
            <a:r>
              <a:rPr lang="ru-RU" sz="2600" b="1" dirty="0" err="1">
                <a:solidFill>
                  <a:srgbClr val="0E620A"/>
                </a:solidFill>
              </a:rPr>
              <a:t>створення</a:t>
            </a:r>
            <a:r>
              <a:rPr lang="ru-RU" sz="2600" b="1" dirty="0">
                <a:solidFill>
                  <a:srgbClr val="0E620A"/>
                </a:solidFill>
              </a:rPr>
              <a:t> умов, за </a:t>
            </a:r>
            <a:r>
              <a:rPr lang="ru-RU" sz="2600" b="1" dirty="0" err="1">
                <a:solidFill>
                  <a:srgbClr val="0E620A"/>
                </a:solidFill>
              </a:rPr>
              <a:t>яких</a:t>
            </a:r>
            <a:r>
              <a:rPr lang="ru-RU" sz="2600" b="1" dirty="0">
                <a:solidFill>
                  <a:srgbClr val="0E620A"/>
                </a:solidFill>
              </a:rPr>
              <a:t> </a:t>
            </a:r>
            <a:r>
              <a:rPr lang="ru-RU" sz="2600" b="1" dirty="0" err="1">
                <a:solidFill>
                  <a:srgbClr val="0E620A"/>
                </a:solidFill>
              </a:rPr>
              <a:t>кожен</a:t>
            </a:r>
            <a:r>
              <a:rPr lang="ru-RU" sz="2600" b="1" dirty="0">
                <a:solidFill>
                  <a:srgbClr val="0E620A"/>
                </a:solidFill>
              </a:rPr>
              <a:t> </a:t>
            </a:r>
            <a:r>
              <a:rPr lang="ru-RU" sz="2600" b="1" dirty="0" err="1">
                <a:solidFill>
                  <a:srgbClr val="0E620A"/>
                </a:solidFill>
              </a:rPr>
              <a:t>учень</a:t>
            </a:r>
            <a:r>
              <a:rPr lang="ru-RU" sz="2600" b="1" dirty="0">
                <a:solidFill>
                  <a:srgbClr val="0E620A"/>
                </a:solidFill>
              </a:rPr>
              <a:t> </a:t>
            </a:r>
            <a:r>
              <a:rPr lang="ru-RU" sz="2600" b="1" dirty="0" err="1">
                <a:solidFill>
                  <a:srgbClr val="0E620A"/>
                </a:solidFill>
              </a:rPr>
              <a:t>мав</a:t>
            </a:r>
            <a:r>
              <a:rPr lang="ru-RU" sz="2600" b="1" dirty="0">
                <a:solidFill>
                  <a:srgbClr val="0E620A"/>
                </a:solidFill>
              </a:rPr>
              <a:t> </a:t>
            </a:r>
            <a:r>
              <a:rPr lang="ru-RU" sz="2600" b="1" dirty="0" err="1">
                <a:solidFill>
                  <a:srgbClr val="0E620A"/>
                </a:solidFill>
              </a:rPr>
              <a:t>би</a:t>
            </a:r>
            <a:r>
              <a:rPr lang="ru-RU" sz="2600" b="1" dirty="0">
                <a:solidFill>
                  <a:srgbClr val="0E620A"/>
                </a:solidFill>
              </a:rPr>
              <a:t> </a:t>
            </a:r>
            <a:r>
              <a:rPr lang="ru-RU" sz="2600" b="1" dirty="0" err="1">
                <a:solidFill>
                  <a:srgbClr val="0E620A"/>
                </a:solidFill>
              </a:rPr>
              <a:t>змогу</a:t>
            </a:r>
            <a:r>
              <a:rPr lang="ru-RU" sz="2600" b="1" dirty="0">
                <a:solidFill>
                  <a:srgbClr val="0E620A"/>
                </a:solidFill>
              </a:rPr>
              <a:t> </a:t>
            </a:r>
            <a:r>
              <a:rPr lang="ru-RU" sz="2600" b="1" dirty="0" err="1">
                <a:solidFill>
                  <a:srgbClr val="0E620A"/>
                </a:solidFill>
              </a:rPr>
              <a:t>навчатися</a:t>
            </a:r>
            <a:r>
              <a:rPr lang="ru-RU" sz="2600" b="1" dirty="0">
                <a:solidFill>
                  <a:srgbClr val="0E620A"/>
                </a:solidFill>
              </a:rPr>
              <a:t> </a:t>
            </a:r>
            <a:r>
              <a:rPr lang="ru-RU" sz="2600" b="1" dirty="0" err="1">
                <a:solidFill>
                  <a:srgbClr val="0E620A"/>
                </a:solidFill>
              </a:rPr>
              <a:t>самостійно</a:t>
            </a:r>
            <a:r>
              <a:rPr lang="ru-RU" sz="2600" b="1" dirty="0">
                <a:solidFill>
                  <a:srgbClr val="0E620A"/>
                </a:solidFill>
              </a:rPr>
              <a:t> </a:t>
            </a:r>
            <a:r>
              <a:rPr lang="ru-RU" sz="2600" b="1" dirty="0" err="1">
                <a:solidFill>
                  <a:srgbClr val="0E620A"/>
                </a:solidFill>
              </a:rPr>
              <a:t>здобувати</a:t>
            </a:r>
            <a:r>
              <a:rPr lang="ru-RU" sz="2600" b="1" dirty="0">
                <a:solidFill>
                  <a:srgbClr val="0E620A"/>
                </a:solidFill>
              </a:rPr>
              <a:t> </a:t>
            </a:r>
            <a:r>
              <a:rPr lang="ru-RU" sz="2600" b="1" dirty="0" err="1">
                <a:solidFill>
                  <a:srgbClr val="0E620A"/>
                </a:solidFill>
              </a:rPr>
              <a:t>необхідну</a:t>
            </a:r>
            <a:r>
              <a:rPr lang="ru-RU" sz="2600" b="1" dirty="0">
                <a:solidFill>
                  <a:srgbClr val="0E620A"/>
                </a:solidFill>
              </a:rPr>
              <a:t> </a:t>
            </a:r>
            <a:r>
              <a:rPr lang="ru-RU" sz="2600" b="1" dirty="0" err="1">
                <a:solidFill>
                  <a:srgbClr val="0E620A"/>
                </a:solidFill>
              </a:rPr>
              <a:t>інформацію</a:t>
            </a:r>
            <a:r>
              <a:rPr lang="ru-RU" sz="2600" b="1" dirty="0">
                <a:solidFill>
                  <a:srgbClr val="0E620A"/>
                </a:solidFill>
              </a:rPr>
              <a:t>, </a:t>
            </a:r>
            <a:r>
              <a:rPr lang="ru-RU" sz="2600" b="1" dirty="0" err="1">
                <a:solidFill>
                  <a:srgbClr val="0E620A"/>
                </a:solidFill>
              </a:rPr>
              <a:t>використовуючи</a:t>
            </a:r>
            <a:r>
              <a:rPr lang="ru-RU" sz="2600" b="1" dirty="0">
                <a:solidFill>
                  <a:srgbClr val="0E620A"/>
                </a:solidFill>
              </a:rPr>
              <a:t> </a:t>
            </a:r>
            <a:r>
              <a:rPr lang="ru-RU" sz="2600" b="1" dirty="0" err="1">
                <a:solidFill>
                  <a:srgbClr val="0E620A"/>
                </a:solidFill>
              </a:rPr>
              <a:t>їі</a:t>
            </a:r>
            <a:r>
              <a:rPr lang="ru-RU" sz="2600" b="1" dirty="0">
                <a:solidFill>
                  <a:srgbClr val="0E620A"/>
                </a:solidFill>
              </a:rPr>
              <a:t> для </a:t>
            </a:r>
            <a:r>
              <a:rPr lang="ru-RU" sz="2600" b="1" dirty="0" err="1">
                <a:solidFill>
                  <a:srgbClr val="0E620A"/>
                </a:solidFill>
              </a:rPr>
              <a:t>власного</a:t>
            </a:r>
            <a:r>
              <a:rPr lang="ru-RU" sz="2600" b="1" dirty="0">
                <a:solidFill>
                  <a:srgbClr val="0E620A"/>
                </a:solidFill>
              </a:rPr>
              <a:t> </a:t>
            </a:r>
            <a:r>
              <a:rPr lang="ru-RU" sz="2600" b="1" dirty="0" err="1">
                <a:solidFill>
                  <a:srgbClr val="0E620A"/>
                </a:solidFill>
              </a:rPr>
              <a:t>розвитку</a:t>
            </a:r>
            <a:r>
              <a:rPr lang="ru-RU" sz="2600" b="1" dirty="0">
                <a:solidFill>
                  <a:srgbClr val="0E620A"/>
                </a:solidFill>
              </a:rPr>
              <a:t>, </a:t>
            </a:r>
            <a:r>
              <a:rPr lang="ru-RU" sz="2600" b="1" dirty="0" err="1">
                <a:solidFill>
                  <a:srgbClr val="0E620A"/>
                </a:solidFill>
              </a:rPr>
              <a:t>самореалізації</a:t>
            </a:r>
            <a:r>
              <a:rPr lang="ru-RU" sz="2600" b="1" dirty="0">
                <a:solidFill>
                  <a:srgbClr val="0E620A"/>
                </a:solidFill>
              </a:rPr>
              <a:t>, для </a:t>
            </a:r>
            <a:r>
              <a:rPr lang="ru-RU" sz="2600" b="1" dirty="0" err="1">
                <a:solidFill>
                  <a:srgbClr val="0E620A"/>
                </a:solidFill>
              </a:rPr>
              <a:t>розв'язання</a:t>
            </a:r>
            <a:r>
              <a:rPr lang="ru-RU" sz="2600" b="1" dirty="0">
                <a:solidFill>
                  <a:srgbClr val="0E620A"/>
                </a:solidFill>
              </a:rPr>
              <a:t> </a:t>
            </a:r>
            <a:r>
              <a:rPr lang="ru-RU" sz="2600" b="1" dirty="0" err="1">
                <a:solidFill>
                  <a:srgbClr val="0E620A"/>
                </a:solidFill>
              </a:rPr>
              <a:t>існуючих</a:t>
            </a:r>
            <a:r>
              <a:rPr lang="ru-RU" sz="2600" b="1" dirty="0">
                <a:solidFill>
                  <a:srgbClr val="0E620A"/>
                </a:solidFill>
              </a:rPr>
              <a:t> проблем. </a:t>
            </a:r>
            <a:r>
              <a:rPr lang="ru-RU" sz="2600" b="1" dirty="0" err="1" smtClean="0">
                <a:solidFill>
                  <a:srgbClr val="0E620A"/>
                </a:solidFill>
              </a:rPr>
              <a:t>Сьогодні</a:t>
            </a:r>
            <a:r>
              <a:rPr lang="ru-RU" sz="2600" b="1" dirty="0" smtClean="0">
                <a:solidFill>
                  <a:srgbClr val="0E620A"/>
                </a:solidFill>
              </a:rPr>
              <a:t> </a:t>
            </a:r>
            <a:r>
              <a:rPr lang="ru-RU" sz="2600" b="1" dirty="0" err="1" smtClean="0">
                <a:solidFill>
                  <a:srgbClr val="0E620A"/>
                </a:solidFill>
              </a:rPr>
              <a:t>дітей</a:t>
            </a:r>
            <a:r>
              <a:rPr lang="ru-RU" sz="2600" b="1" dirty="0" smtClean="0">
                <a:solidFill>
                  <a:srgbClr val="0E620A"/>
                </a:solidFill>
              </a:rPr>
              <a:t> </a:t>
            </a:r>
            <a:r>
              <a:rPr lang="ru-RU" sz="2600" b="1" dirty="0" err="1" smtClean="0">
                <a:solidFill>
                  <a:srgbClr val="0E620A"/>
                </a:solidFill>
              </a:rPr>
              <a:t>необхідно</a:t>
            </a:r>
            <a:r>
              <a:rPr lang="ru-RU" sz="2600" b="1" dirty="0" smtClean="0">
                <a:solidFill>
                  <a:srgbClr val="0E620A"/>
                </a:solidFill>
              </a:rPr>
              <a:t> </a:t>
            </a:r>
            <a:r>
              <a:rPr lang="ru-RU" sz="2600" b="1" dirty="0" err="1" smtClean="0">
                <a:solidFill>
                  <a:srgbClr val="0E620A"/>
                </a:solidFill>
              </a:rPr>
              <a:t>підготувати</a:t>
            </a:r>
            <a:r>
              <a:rPr lang="ru-RU" sz="2600" b="1" dirty="0" smtClean="0">
                <a:solidFill>
                  <a:srgbClr val="0E620A"/>
                </a:solidFill>
              </a:rPr>
              <a:t> </a:t>
            </a:r>
            <a:r>
              <a:rPr lang="ru-RU" sz="2600" b="1" dirty="0" err="1" smtClean="0">
                <a:solidFill>
                  <a:srgbClr val="0E620A"/>
                </a:solidFill>
              </a:rPr>
              <a:t>самостійно</a:t>
            </a:r>
            <a:r>
              <a:rPr lang="ru-RU" sz="2600" b="1" dirty="0" smtClean="0">
                <a:solidFill>
                  <a:srgbClr val="0E620A"/>
                </a:solidFill>
              </a:rPr>
              <a:t> </a:t>
            </a:r>
            <a:r>
              <a:rPr lang="ru-RU" sz="2600" b="1" dirty="0" err="1" smtClean="0">
                <a:solidFill>
                  <a:srgbClr val="0E620A"/>
                </a:solidFill>
              </a:rPr>
              <a:t>діяти</a:t>
            </a:r>
            <a:r>
              <a:rPr lang="ru-RU" sz="2600" b="1" dirty="0" smtClean="0">
                <a:solidFill>
                  <a:srgbClr val="0E620A"/>
                </a:solidFill>
              </a:rPr>
              <a:t> і </a:t>
            </a:r>
            <a:r>
              <a:rPr lang="ru-RU" sz="2600" b="1" dirty="0" err="1" smtClean="0">
                <a:solidFill>
                  <a:srgbClr val="0E620A"/>
                </a:solidFill>
              </a:rPr>
              <a:t>приймати</a:t>
            </a:r>
            <a:r>
              <a:rPr lang="ru-RU" sz="2600" b="1" dirty="0" smtClean="0">
                <a:solidFill>
                  <a:srgbClr val="0E620A"/>
                </a:solidFill>
              </a:rPr>
              <a:t> </a:t>
            </a:r>
            <a:r>
              <a:rPr lang="ru-RU" sz="2600" b="1" dirty="0" err="1" smtClean="0">
                <a:solidFill>
                  <a:srgbClr val="0E620A"/>
                </a:solidFill>
              </a:rPr>
              <a:t>рішення</a:t>
            </a:r>
            <a:r>
              <a:rPr lang="ru-RU" sz="2600" b="1" dirty="0" smtClean="0">
                <a:solidFill>
                  <a:srgbClr val="0E620A"/>
                </a:solidFill>
              </a:rPr>
              <a:t> в </a:t>
            </a:r>
            <a:r>
              <a:rPr lang="ru-RU" sz="2600" b="1" dirty="0" err="1" smtClean="0">
                <a:solidFill>
                  <a:srgbClr val="0E620A"/>
                </a:solidFill>
              </a:rPr>
              <a:t>умовах</a:t>
            </a:r>
            <a:r>
              <a:rPr lang="ru-RU" sz="2600" b="1" dirty="0" smtClean="0">
                <a:solidFill>
                  <a:srgbClr val="0E620A"/>
                </a:solidFill>
              </a:rPr>
              <a:t> ,</a:t>
            </a:r>
            <a:r>
              <a:rPr lang="ru-RU" sz="2600" b="1" dirty="0" err="1" smtClean="0">
                <a:solidFill>
                  <a:srgbClr val="0E620A"/>
                </a:solidFill>
              </a:rPr>
              <a:t>яких</a:t>
            </a:r>
            <a:r>
              <a:rPr lang="ru-RU" sz="2600" b="1" dirty="0" smtClean="0">
                <a:solidFill>
                  <a:srgbClr val="0E620A"/>
                </a:solidFill>
              </a:rPr>
              <a:t> не </a:t>
            </a:r>
            <a:r>
              <a:rPr lang="ru-RU" sz="2600" b="1" dirty="0" err="1" smtClean="0">
                <a:solidFill>
                  <a:srgbClr val="0E620A"/>
                </a:solidFill>
              </a:rPr>
              <a:t>було</a:t>
            </a:r>
            <a:r>
              <a:rPr lang="ru-RU" sz="2600" b="1" dirty="0" smtClean="0">
                <a:solidFill>
                  <a:srgbClr val="0E620A"/>
                </a:solidFill>
              </a:rPr>
              <a:t> і не могло бути в </a:t>
            </a:r>
            <a:r>
              <a:rPr lang="ru-RU" sz="2600" b="1" dirty="0" err="1" smtClean="0">
                <a:solidFill>
                  <a:srgbClr val="0E620A"/>
                </a:solidFill>
              </a:rPr>
              <a:t>минулому</a:t>
            </a:r>
            <a:r>
              <a:rPr lang="ru-RU" sz="2600" b="1" dirty="0" smtClean="0">
                <a:solidFill>
                  <a:srgbClr val="0E620A"/>
                </a:solidFill>
              </a:rPr>
              <a:t> </a:t>
            </a:r>
            <a:r>
              <a:rPr lang="ru-RU" sz="2600" b="1" dirty="0" err="1" smtClean="0">
                <a:solidFill>
                  <a:srgbClr val="0E620A"/>
                </a:solidFill>
              </a:rPr>
              <a:t>житті</a:t>
            </a:r>
            <a:r>
              <a:rPr lang="ru-RU" sz="2600" b="1" dirty="0" smtClean="0">
                <a:solidFill>
                  <a:srgbClr val="0E620A"/>
                </a:solidFill>
              </a:rPr>
              <a:t> </a:t>
            </a:r>
            <a:r>
              <a:rPr lang="ru-RU" sz="2600" b="1" dirty="0" err="1" smtClean="0">
                <a:solidFill>
                  <a:srgbClr val="0E620A"/>
                </a:solidFill>
              </a:rPr>
              <a:t>їхніх</a:t>
            </a:r>
            <a:r>
              <a:rPr lang="ru-RU" sz="2600" b="1" dirty="0" smtClean="0">
                <a:solidFill>
                  <a:srgbClr val="0E620A"/>
                </a:solidFill>
              </a:rPr>
              <a:t> </a:t>
            </a:r>
            <a:r>
              <a:rPr lang="ru-RU" sz="2600" b="1" dirty="0" err="1" smtClean="0">
                <a:solidFill>
                  <a:srgbClr val="0E620A"/>
                </a:solidFill>
              </a:rPr>
              <a:t>батьків</a:t>
            </a:r>
            <a:r>
              <a:rPr lang="ru-RU" sz="2600" b="1" dirty="0" smtClean="0">
                <a:solidFill>
                  <a:srgbClr val="0E620A"/>
                </a:solidFill>
              </a:rPr>
              <a:t>. </a:t>
            </a:r>
            <a:r>
              <a:rPr lang="ru-RU" sz="2600" b="1" dirty="0" err="1" smtClean="0">
                <a:solidFill>
                  <a:srgbClr val="0E620A"/>
                </a:solidFill>
              </a:rPr>
              <a:t>Ця</a:t>
            </a:r>
            <a:r>
              <a:rPr lang="ru-RU" sz="2600" b="1" dirty="0" smtClean="0">
                <a:solidFill>
                  <a:srgbClr val="0E620A"/>
                </a:solidFill>
              </a:rPr>
              <a:t> проблема є </a:t>
            </a:r>
            <a:r>
              <a:rPr lang="ru-RU" sz="2600" b="1" dirty="0" err="1" smtClean="0">
                <a:solidFill>
                  <a:srgbClr val="0E620A"/>
                </a:solidFill>
              </a:rPr>
              <a:t>світовою</a:t>
            </a:r>
            <a:r>
              <a:rPr lang="ru-RU" sz="2600" b="1" dirty="0" smtClean="0">
                <a:solidFill>
                  <a:srgbClr val="0E620A"/>
                </a:solidFill>
              </a:rPr>
              <a:t> ,глобальною. Очевидно </a:t>
            </a:r>
            <a:r>
              <a:rPr lang="ru-RU" sz="2600" b="1" dirty="0" err="1" smtClean="0">
                <a:solidFill>
                  <a:srgbClr val="0E620A"/>
                </a:solidFill>
              </a:rPr>
              <a:t>формування</a:t>
            </a:r>
            <a:r>
              <a:rPr lang="ru-RU" sz="2600" b="1" dirty="0" smtClean="0">
                <a:solidFill>
                  <a:srgbClr val="0E620A"/>
                </a:solidFill>
              </a:rPr>
              <a:t> </a:t>
            </a:r>
            <a:r>
              <a:rPr lang="ru-RU" sz="2600" b="1" dirty="0" err="1" smtClean="0">
                <a:solidFill>
                  <a:srgbClr val="0E620A"/>
                </a:solidFill>
              </a:rPr>
              <a:t>самостійної</a:t>
            </a:r>
            <a:r>
              <a:rPr lang="ru-RU" sz="2600" b="1" dirty="0" smtClean="0">
                <a:solidFill>
                  <a:srgbClr val="0E620A"/>
                </a:solidFill>
              </a:rPr>
              <a:t> ,</a:t>
            </a:r>
            <a:r>
              <a:rPr lang="ru-RU" sz="2600" b="1" dirty="0" err="1" smtClean="0">
                <a:solidFill>
                  <a:srgbClr val="0E620A"/>
                </a:solidFill>
              </a:rPr>
              <a:t>творчо</a:t>
            </a:r>
            <a:r>
              <a:rPr lang="ru-RU" sz="2600" b="1" dirty="0" smtClean="0">
                <a:solidFill>
                  <a:srgbClr val="0E620A"/>
                </a:solidFill>
              </a:rPr>
              <a:t> </a:t>
            </a:r>
            <a:r>
              <a:rPr lang="ru-RU" sz="2600" b="1" dirty="0" err="1" smtClean="0">
                <a:solidFill>
                  <a:srgbClr val="0E620A"/>
                </a:solidFill>
              </a:rPr>
              <a:t>ініціативної</a:t>
            </a:r>
            <a:r>
              <a:rPr lang="ru-RU" sz="2600" b="1" dirty="0" smtClean="0">
                <a:solidFill>
                  <a:srgbClr val="0E620A"/>
                </a:solidFill>
              </a:rPr>
              <a:t> та </a:t>
            </a:r>
            <a:r>
              <a:rPr lang="ru-RU" sz="2600" b="1" dirty="0" err="1" smtClean="0">
                <a:solidFill>
                  <a:srgbClr val="0E620A"/>
                </a:solidFill>
              </a:rPr>
              <a:t>соціально</a:t>
            </a:r>
            <a:r>
              <a:rPr lang="ru-RU" sz="2600" b="1" dirty="0" smtClean="0">
                <a:solidFill>
                  <a:srgbClr val="0E620A"/>
                </a:solidFill>
              </a:rPr>
              <a:t> </a:t>
            </a:r>
            <a:r>
              <a:rPr lang="ru-RU" sz="2600" b="1" dirty="0" err="1" smtClean="0">
                <a:solidFill>
                  <a:srgbClr val="0E620A"/>
                </a:solidFill>
              </a:rPr>
              <a:t>відповідальної</a:t>
            </a:r>
            <a:r>
              <a:rPr lang="ru-RU" sz="2600" b="1" dirty="0" smtClean="0">
                <a:solidFill>
                  <a:srgbClr val="0E620A"/>
                </a:solidFill>
              </a:rPr>
              <a:t> </a:t>
            </a:r>
            <a:r>
              <a:rPr lang="ru-RU" sz="2600" b="1" dirty="0" err="1" smtClean="0">
                <a:solidFill>
                  <a:srgbClr val="0E620A"/>
                </a:solidFill>
              </a:rPr>
              <a:t>особистості</a:t>
            </a:r>
            <a:r>
              <a:rPr lang="ru-RU" sz="2600" b="1" dirty="0" smtClean="0">
                <a:solidFill>
                  <a:srgbClr val="0E620A"/>
                </a:solidFill>
              </a:rPr>
              <a:t> </a:t>
            </a:r>
            <a:r>
              <a:rPr lang="ru-RU" sz="2600" b="1" dirty="0" err="1" smtClean="0">
                <a:solidFill>
                  <a:srgbClr val="0E620A"/>
                </a:solidFill>
              </a:rPr>
              <a:t>можливе</a:t>
            </a:r>
            <a:r>
              <a:rPr lang="ru-RU" sz="2600" b="1" dirty="0" smtClean="0">
                <a:solidFill>
                  <a:srgbClr val="0E620A"/>
                </a:solidFill>
              </a:rPr>
              <a:t> </a:t>
            </a:r>
            <a:r>
              <a:rPr lang="ru-RU" sz="2600" b="1" dirty="0" err="1" smtClean="0">
                <a:solidFill>
                  <a:srgbClr val="0E620A"/>
                </a:solidFill>
              </a:rPr>
              <a:t>тільки</a:t>
            </a:r>
            <a:r>
              <a:rPr lang="ru-RU" sz="2600" b="1" dirty="0" smtClean="0">
                <a:solidFill>
                  <a:srgbClr val="0E620A"/>
                </a:solidFill>
              </a:rPr>
              <a:t> за </a:t>
            </a:r>
            <a:r>
              <a:rPr lang="ru-RU" sz="2600" b="1" dirty="0" err="1" smtClean="0">
                <a:solidFill>
                  <a:srgbClr val="0E620A"/>
                </a:solidFill>
              </a:rPr>
              <a:t>умови</a:t>
            </a:r>
            <a:r>
              <a:rPr lang="ru-RU" sz="2600" b="1" dirty="0" smtClean="0">
                <a:solidFill>
                  <a:srgbClr val="0E620A"/>
                </a:solidFill>
              </a:rPr>
              <a:t> </a:t>
            </a:r>
            <a:r>
              <a:rPr lang="ru-RU" sz="2600" b="1" dirty="0" err="1" smtClean="0">
                <a:solidFill>
                  <a:srgbClr val="0E620A"/>
                </a:solidFill>
              </a:rPr>
              <a:t>самостійної</a:t>
            </a:r>
            <a:r>
              <a:rPr lang="ru-RU" sz="2600" b="1" dirty="0" smtClean="0">
                <a:solidFill>
                  <a:srgbClr val="0E620A"/>
                </a:solidFill>
              </a:rPr>
              <a:t> </a:t>
            </a:r>
            <a:r>
              <a:rPr lang="ru-RU" sz="2600" b="1" dirty="0" err="1" smtClean="0">
                <a:solidFill>
                  <a:srgbClr val="0E620A"/>
                </a:solidFill>
              </a:rPr>
              <a:t>діяльності</a:t>
            </a:r>
            <a:r>
              <a:rPr lang="ru-RU" sz="2600" b="1" dirty="0" smtClean="0">
                <a:solidFill>
                  <a:srgbClr val="0E620A"/>
                </a:solidFill>
              </a:rPr>
              <a:t>.</a:t>
            </a:r>
            <a:endParaRPr lang="uk-UA" sz="2600" b="1" dirty="0"/>
          </a:p>
        </p:txBody>
      </p:sp>
    </p:spTree>
    <p:extLst>
      <p:ext uri="{BB962C8B-B14F-4D97-AF65-F5344CB8AC3E}">
        <p14:creationId xmlns:p14="http://schemas.microsoft.com/office/powerpoint/2010/main" val="29118180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AutoShape 3"/>
          <p:cNvSpPr>
            <a:spLocks noChangeArrowheads="1"/>
          </p:cNvSpPr>
          <p:nvPr/>
        </p:nvSpPr>
        <p:spPr bwMode="ltGray">
          <a:xfrm>
            <a:off x="107504" y="642918"/>
            <a:ext cx="9036496" cy="5238768"/>
          </a:xfrm>
          <a:prstGeom prst="rightArrow">
            <a:avLst>
              <a:gd name="adj1" fmla="val 79306"/>
              <a:gd name="adj2" fmla="val 46896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uk-UA" dirty="0">
              <a:latin typeface="Arial" charset="0"/>
            </a:endParaRPr>
          </a:p>
        </p:txBody>
      </p:sp>
      <p:sp>
        <p:nvSpPr>
          <p:cNvPr id="76807" name="AutoShape 7"/>
          <p:cNvSpPr>
            <a:spLocks noChangeArrowheads="1"/>
          </p:cNvSpPr>
          <p:nvPr/>
        </p:nvSpPr>
        <p:spPr bwMode="auto">
          <a:xfrm>
            <a:off x="5651500" y="3276600"/>
            <a:ext cx="3706846" cy="1295400"/>
          </a:xfrm>
          <a:prstGeom prst="roundRect">
            <a:avLst>
              <a:gd name="adj" fmla="val 9106"/>
            </a:avLst>
          </a:prstGeom>
          <a:noFill/>
          <a:ln w="25400">
            <a:noFill/>
            <a:round/>
            <a:headEnd/>
            <a:tailEnd/>
          </a:ln>
          <a:effectLst/>
        </p:spPr>
        <p:txBody>
          <a:bodyPr lIns="91429" tIns="45715" rIns="91429" bIns="45715" anchor="ctr"/>
          <a:lstStyle/>
          <a:p>
            <a:pPr algn="ctr">
              <a:defRPr/>
            </a:pPr>
            <a:endParaRPr lang="en-US" sz="3200" b="1" i="1" dirty="0">
              <a:ln>
                <a:solidFill>
                  <a:schemeClr val="accent1"/>
                </a:solidFill>
              </a:ln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57653" y="2786058"/>
            <a:ext cx="478634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uk-UA" sz="4400" b="1" i="1" dirty="0" smtClean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АКТУАЛЬНІСТЬ</a:t>
            </a:r>
            <a:endParaRPr lang="uk-UA" sz="4400" b="1" i="1" dirty="0">
              <a:ln>
                <a:solidFill>
                  <a:schemeClr val="accent1"/>
                </a:solidFill>
              </a:ln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uk-UA" sz="4400" b="1" i="1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ДОСВІДУ</a:t>
            </a:r>
            <a:endParaRPr lang="en-US" sz="4400" b="1" i="1" dirty="0">
              <a:ln>
                <a:solidFill>
                  <a:schemeClr val="accent1"/>
                </a:solidFill>
              </a:ln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5720" y="2786058"/>
            <a:ext cx="424327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000" b="1" cap="none" spc="0" dirty="0" smtClean="0">
                <a:ln w="5080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>
                    <a:shade val="50000"/>
                  </a:schemeClr>
                </a:solidFill>
                <a:effectLst/>
              </a:rPr>
              <a:t>РОЗВИТОК  ТВОРЧОГО  ТА  </a:t>
            </a:r>
          </a:p>
          <a:p>
            <a:pPr algn="ctr"/>
            <a:r>
              <a:rPr lang="ru-RU" sz="2000" b="1" cap="none" spc="0" dirty="0" smtClean="0">
                <a:ln w="5080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>
                    <a:shade val="50000"/>
                  </a:schemeClr>
                </a:solidFill>
                <a:effectLst/>
              </a:rPr>
              <a:t>ПРОДУКТИВНОГО МИСЛЕННЯ</a:t>
            </a:r>
            <a:endParaRPr lang="ru-RU" sz="2000" b="1" cap="none" spc="0" dirty="0">
              <a:ln w="50800">
                <a:solidFill>
                  <a:schemeClr val="accent3">
                    <a:lumMod val="75000"/>
                  </a:schemeClr>
                </a:solidFill>
              </a:ln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3786190"/>
            <a:ext cx="463152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2000" b="1" cap="all" spc="0" dirty="0" smtClean="0">
                <a:ln>
                  <a:solidFill>
                    <a:srgbClr val="C32BA6"/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ФОРМУВАННЯ УМІНЬ І НАВИЧОК</a:t>
            </a:r>
          </a:p>
          <a:p>
            <a:pPr algn="ctr"/>
            <a:r>
              <a:rPr lang="uk-UA" sz="2000" b="1" cap="all" dirty="0" smtClean="0">
                <a:ln>
                  <a:solidFill>
                    <a:srgbClr val="C32BA6"/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ПРАКТИЧНОГО ХАРАКТЕРУ</a:t>
            </a:r>
            <a:endParaRPr lang="uk-UA" sz="2000" b="1" cap="all" spc="0" dirty="0">
              <a:ln>
                <a:solidFill>
                  <a:srgbClr val="C32BA6"/>
                </a:solidFill>
              </a:ln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428660" y="2000240"/>
            <a:ext cx="596477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7780" cmpd="sng">
                  <a:solidFill>
                    <a:schemeClr val="tx1">
                      <a:lumMod val="50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ПІДВИЩЕННЯ </a:t>
            </a:r>
            <a:r>
              <a:rPr lang="ru-RU" sz="2000" b="1" dirty="0">
                <a:ln w="17780" cmpd="sng">
                  <a:solidFill>
                    <a:schemeClr val="tx1">
                      <a:lumMod val="50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Е</a:t>
            </a:r>
            <a:r>
              <a:rPr lang="ru-RU" sz="2000" b="1" cap="none" spc="0" dirty="0" smtClean="0">
                <a:ln w="17780" cmpd="sng">
                  <a:solidFill>
                    <a:schemeClr val="tx1">
                      <a:lumMod val="50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ФЕКТИВНОСТІ</a:t>
            </a:r>
          </a:p>
          <a:p>
            <a:pPr algn="ctr"/>
            <a:r>
              <a:rPr lang="ru-RU" sz="2000" b="1" dirty="0" smtClean="0">
                <a:ln w="17780" cmpd="sng">
                  <a:solidFill>
                    <a:schemeClr val="tx1">
                      <a:lumMod val="50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НАВЧАЛЬНО-ВИХОВНОГО ПРОЦЕСУ</a:t>
            </a:r>
            <a:endParaRPr lang="ru-RU" sz="2000" b="1" cap="none" spc="0" dirty="0">
              <a:ln w="17780" cmpd="sng">
                <a:solidFill>
                  <a:schemeClr val="tx1">
                    <a:lumMod val="50000"/>
                  </a:schemeClr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03166" y="6550223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uk-UA" sz="1400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20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6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5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68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animBg="1"/>
      <p:bldP spid="76807" grpId="0"/>
      <p:bldP spid="9" grpId="0"/>
      <p:bldP spid="10" grpId="0" build="p"/>
      <p:bldP spid="11" grpId="0" build="p"/>
      <p:bldP spid="1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AutoShape 3"/>
          <p:cNvSpPr>
            <a:spLocks noChangeArrowheads="1"/>
          </p:cNvSpPr>
          <p:nvPr/>
        </p:nvSpPr>
        <p:spPr bwMode="auto">
          <a:xfrm>
            <a:off x="5857884" y="2214554"/>
            <a:ext cx="3178612" cy="3071834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91429" tIns="45715" rIns="91429" bIns="45715" anchor="ctr"/>
          <a:lstStyle/>
          <a:p>
            <a:pPr algn="ctr" eaLnBrk="0" hangingPunct="0"/>
            <a:r>
              <a:rPr lang="uk-UA" sz="1400" b="1" dirty="0" smtClean="0">
                <a:solidFill>
                  <a:schemeClr val="tx1">
                    <a:lumMod val="75000"/>
                  </a:schemeClr>
                </a:solidFill>
                <a:latin typeface="Georgia" panose="02040502050405020303" pitchFamily="18" charset="0"/>
              </a:rPr>
              <a:t>ПОШУКОВА ДІЯЛЬНІСТЬ</a:t>
            </a:r>
          </a:p>
          <a:p>
            <a:pPr algn="ctr" eaLnBrk="0" hangingPunct="0"/>
            <a:r>
              <a:rPr lang="uk-UA" sz="1400" b="1" dirty="0" smtClean="0">
                <a:solidFill>
                  <a:schemeClr val="tx1">
                    <a:lumMod val="75000"/>
                  </a:schemeClr>
                </a:solidFill>
                <a:latin typeface="Georgia" panose="02040502050405020303" pitchFamily="18" charset="0"/>
              </a:rPr>
              <a:t>УЧНІВ </a:t>
            </a:r>
            <a:r>
              <a:rPr lang="uk-UA" sz="1400" b="1" dirty="0">
                <a:solidFill>
                  <a:schemeClr val="tx1">
                    <a:lumMod val="75000"/>
                  </a:schemeClr>
                </a:solidFill>
                <a:latin typeface="Georgia" panose="02040502050405020303" pitchFamily="18" charset="0"/>
              </a:rPr>
              <a:t>:</a:t>
            </a:r>
            <a:endParaRPr lang="uk-UA" sz="1400" b="1" dirty="0" smtClean="0">
              <a:solidFill>
                <a:schemeClr val="tx1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uk-UA" sz="1400" b="1" dirty="0" smtClean="0">
                <a:solidFill>
                  <a:schemeClr val="tx1">
                    <a:lumMod val="75000"/>
                  </a:schemeClr>
                </a:solidFill>
                <a:latin typeface="Georgia" panose="02040502050405020303" pitchFamily="18" charset="0"/>
              </a:rPr>
              <a:t> РОЗРОБКА  ПРЕЗЕНТАЦІЙ 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uk-UA" sz="1400" b="1" dirty="0" smtClean="0">
                <a:solidFill>
                  <a:schemeClr val="tx1">
                    <a:lumMod val="75000"/>
                  </a:schemeClr>
                </a:solidFill>
                <a:latin typeface="Georgia" panose="02040502050405020303" pitchFamily="18" charset="0"/>
              </a:rPr>
              <a:t>МІНІ</a:t>
            </a: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Georgia" panose="02040502050405020303" pitchFamily="18" charset="0"/>
              </a:rPr>
              <a:t>- </a:t>
            </a:r>
            <a:r>
              <a:rPr lang="ru-RU" sz="1400" b="1" dirty="0" smtClean="0">
                <a:solidFill>
                  <a:schemeClr val="tx1">
                    <a:lumMod val="75000"/>
                  </a:schemeClr>
                </a:solidFill>
                <a:latin typeface="Georgia" panose="02040502050405020303" pitchFamily="18" charset="0"/>
              </a:rPr>
              <a:t>ПРОЕКТІВ</a:t>
            </a:r>
            <a:endParaRPr lang="ru-RU" sz="1400" b="1" dirty="0">
              <a:solidFill>
                <a:schemeClr val="tx1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chemeClr val="tx1">
                    <a:lumMod val="75000"/>
                  </a:schemeClr>
                </a:solidFill>
                <a:latin typeface="Georgia" panose="02040502050405020303" pitchFamily="18" charset="0"/>
              </a:rPr>
              <a:t>СТВОРЕННЯ  ПРОЕКТІВ </a:t>
            </a:r>
          </a:p>
          <a:p>
            <a:pPr eaLnBrk="0" hangingPunct="0"/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sz="1400" b="1" dirty="0" smtClean="0">
                <a:solidFill>
                  <a:schemeClr val="tx1">
                    <a:lumMod val="75000"/>
                  </a:schemeClr>
                </a:solidFill>
                <a:latin typeface="Georgia" panose="02040502050405020303" pitchFamily="18" charset="0"/>
              </a:rPr>
              <a:t>      НА ЕКОЛОГІЧНІ ТЕМИ </a:t>
            </a:r>
          </a:p>
          <a:p>
            <a:pPr algn="ctr" eaLnBrk="0" hangingPunct="0"/>
            <a:r>
              <a:rPr lang="ru-RU" sz="1400" b="1" dirty="0" smtClean="0">
                <a:solidFill>
                  <a:schemeClr val="tx1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endParaRPr lang="uk-UA" sz="1400" b="1" dirty="0" smtClean="0">
              <a:solidFill>
                <a:schemeClr val="tx1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7173" name="AutoShape 5"/>
          <p:cNvSpPr>
            <a:spLocks noChangeArrowheads="1"/>
          </p:cNvSpPr>
          <p:nvPr/>
        </p:nvSpPr>
        <p:spPr bwMode="auto">
          <a:xfrm>
            <a:off x="0" y="2214554"/>
            <a:ext cx="2714625" cy="3000375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91429" tIns="45715" rIns="91429" bIns="45715" anchor="ctr"/>
          <a:lstStyle/>
          <a:p>
            <a:pPr algn="ctr" eaLnBrk="0" hangingPunct="0"/>
            <a:endParaRPr lang="ru-RU">
              <a:latin typeface="Verdana" pitchFamily="34" charset="0"/>
            </a:endParaRPr>
          </a:p>
        </p:txBody>
      </p:sp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0" y="2857496"/>
            <a:ext cx="2714612" cy="2062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algn="ctr" eaLnBrk="0" hangingPunct="0"/>
            <a:r>
              <a:rPr lang="uk-UA" sz="1600" b="1" dirty="0">
                <a:ln w="18000">
                  <a:solidFill>
                    <a:srgbClr val="C32BA6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Е</a:t>
            </a:r>
            <a:r>
              <a:rPr lang="uk-UA" sz="1600" b="1" dirty="0" smtClean="0">
                <a:ln w="18000">
                  <a:solidFill>
                    <a:srgbClr val="C32BA6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ФЕКТИВНЕ ПОЄДНАННЯ</a:t>
            </a:r>
          </a:p>
          <a:p>
            <a:pPr algn="ctr" eaLnBrk="0" hangingPunct="0"/>
            <a:r>
              <a:rPr lang="uk-UA" sz="1600" b="1" dirty="0" smtClean="0">
                <a:ln w="18000">
                  <a:solidFill>
                    <a:srgbClr val="C32BA6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РІЗНИХ ФОРМ САМОСТІЙНОЇ РОБОТИ НА ІНДИВІДУАЛІЗАЦІЇ</a:t>
            </a:r>
          </a:p>
          <a:p>
            <a:pPr algn="ctr" eaLnBrk="0" hangingPunct="0"/>
            <a:r>
              <a:rPr lang="uk-UA" sz="1600" b="1" dirty="0" smtClean="0">
                <a:ln w="18000">
                  <a:solidFill>
                    <a:srgbClr val="C32BA6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НАВЧАЛЬНО-ПІЗНАВАЛЬНОГО ПРОЦЕСУ</a:t>
            </a:r>
            <a:endParaRPr lang="en-US" sz="1600" b="1" dirty="0">
              <a:ln w="18000">
                <a:solidFill>
                  <a:srgbClr val="C32BA6"/>
                </a:solidFill>
                <a:prstDash val="solid"/>
                <a:miter lim="800000"/>
              </a:ln>
              <a:solidFill>
                <a:schemeClr val="tx1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1687" name="Freeform 7"/>
          <p:cNvSpPr>
            <a:spLocks/>
          </p:cNvSpPr>
          <p:nvPr/>
        </p:nvSpPr>
        <p:spPr bwMode="gray">
          <a:xfrm>
            <a:off x="3071802" y="1857364"/>
            <a:ext cx="1046164" cy="1357322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3529"/>
                  <a:invGamma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uk-UA">
              <a:ln>
                <a:solidFill>
                  <a:schemeClr val="bg1">
                    <a:lumMod val="50000"/>
                  </a:schemeClr>
                </a:solidFill>
              </a:ln>
              <a:latin typeface="Arial" charset="0"/>
            </a:endParaRPr>
          </a:p>
        </p:txBody>
      </p:sp>
      <p:sp>
        <p:nvSpPr>
          <p:cNvPr id="7176" name="AutoShape 8"/>
          <p:cNvSpPr>
            <a:spLocks noChangeAspect="1" noChangeArrowheads="1" noTextEdit="1"/>
          </p:cNvSpPr>
          <p:nvPr/>
        </p:nvSpPr>
        <p:spPr bwMode="gray">
          <a:xfrm flipH="1">
            <a:off x="4868863" y="3252788"/>
            <a:ext cx="909637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71689" name="Freeform 9"/>
          <p:cNvSpPr>
            <a:spLocks/>
          </p:cNvSpPr>
          <p:nvPr/>
        </p:nvSpPr>
        <p:spPr bwMode="gray">
          <a:xfrm rot="456134" flipH="1">
            <a:off x="4936506" y="1994330"/>
            <a:ext cx="1074483" cy="1261958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1765"/>
                  <a:invGamma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uk-UA">
              <a:latin typeface="Arial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786050" y="0"/>
            <a:ext cx="3384550" cy="2087563"/>
            <a:chOff x="1997" y="1314"/>
            <a:chExt cx="1889" cy="1009"/>
          </a:xfrm>
          <a:scene3d>
            <a:camera prst="perspectiveFront"/>
            <a:lightRig rig="threePt" dir="t"/>
          </a:scene3d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1997" y="1404"/>
              <a:ext cx="1889" cy="919"/>
              <a:chOff x="1973" y="1027"/>
              <a:chExt cx="1926" cy="937"/>
            </a:xfrm>
          </p:grpSpPr>
          <p:sp>
            <p:nvSpPr>
              <p:cNvPr id="71692" name="Oval 12"/>
              <p:cNvSpPr>
                <a:spLocks noChangeArrowheads="1"/>
              </p:cNvSpPr>
              <p:nvPr/>
            </p:nvSpPr>
            <p:spPr bwMode="gray">
              <a:xfrm>
                <a:off x="1994" y="1056"/>
                <a:ext cx="1905" cy="908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8627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uk-UA">
                  <a:latin typeface="Arial" charset="0"/>
                </a:endParaRPr>
              </a:p>
            </p:txBody>
          </p:sp>
          <p:sp>
            <p:nvSpPr>
              <p:cNvPr id="71693" name="Oval 13"/>
              <p:cNvSpPr>
                <a:spLocks noChangeArrowheads="1"/>
              </p:cNvSpPr>
              <p:nvPr/>
            </p:nvSpPr>
            <p:spPr bwMode="gray">
              <a:xfrm>
                <a:off x="1973" y="1027"/>
                <a:ext cx="1905" cy="90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44314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uk-UA">
                  <a:latin typeface="Arial" charset="0"/>
                </a:endParaRPr>
              </a:p>
            </p:txBody>
          </p:sp>
        </p:grpSp>
        <p:sp>
          <p:nvSpPr>
            <p:cNvPr id="71694" name="Oval 14"/>
            <p:cNvSpPr>
              <a:spLocks noChangeArrowheads="1"/>
            </p:cNvSpPr>
            <p:nvPr/>
          </p:nvSpPr>
          <p:spPr bwMode="gray">
            <a:xfrm>
              <a:off x="2086" y="1314"/>
              <a:ext cx="1691" cy="845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>
                <a:defRPr/>
              </a:pPr>
              <a:endParaRPr lang="uk-UA">
                <a:latin typeface="Arial" charset="0"/>
              </a:endParaRPr>
            </a:p>
          </p:txBody>
        </p:sp>
        <p:sp>
          <p:nvSpPr>
            <p:cNvPr id="71695" name="Oval 15"/>
            <p:cNvSpPr>
              <a:spLocks noChangeArrowheads="1"/>
            </p:cNvSpPr>
            <p:nvPr/>
          </p:nvSpPr>
          <p:spPr bwMode="gray">
            <a:xfrm>
              <a:off x="2108" y="1319"/>
              <a:ext cx="1651" cy="823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34902"/>
                    <a:invGamma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>
                <a:defRPr/>
              </a:pPr>
              <a:endParaRPr lang="uk-UA">
                <a:latin typeface="Arial" charset="0"/>
              </a:endParaRPr>
            </a:p>
          </p:txBody>
        </p:sp>
        <p:sp>
          <p:nvSpPr>
            <p:cNvPr id="71696" name="Oval 16"/>
            <p:cNvSpPr>
              <a:spLocks noChangeArrowheads="1"/>
            </p:cNvSpPr>
            <p:nvPr/>
          </p:nvSpPr>
          <p:spPr bwMode="gray">
            <a:xfrm>
              <a:off x="2125" y="1327"/>
              <a:ext cx="1570" cy="770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79216"/>
                    <a:invGamma/>
                  </a:schemeClr>
                </a:gs>
                <a:gs pos="100000">
                  <a:schemeClr val="accent1">
                    <a:alpha val="48000"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>
                <a:defRPr/>
              </a:pPr>
              <a:endParaRPr lang="uk-UA">
                <a:latin typeface="Arial" charset="0"/>
              </a:endParaRPr>
            </a:p>
          </p:txBody>
        </p:sp>
        <p:sp>
          <p:nvSpPr>
            <p:cNvPr id="71697" name="Oval 17"/>
            <p:cNvSpPr>
              <a:spLocks noChangeArrowheads="1"/>
            </p:cNvSpPr>
            <p:nvPr/>
          </p:nvSpPr>
          <p:spPr bwMode="gray">
            <a:xfrm>
              <a:off x="2208" y="1344"/>
              <a:ext cx="1382" cy="624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>
                    <a:alpha val="38000"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>
                <a:defRPr/>
              </a:pPr>
              <a:endParaRPr lang="uk-UA">
                <a:latin typeface="Arial" charset="0"/>
              </a:endParaRPr>
            </a:p>
          </p:txBody>
        </p:sp>
      </p:grpSp>
      <p:sp>
        <p:nvSpPr>
          <p:cNvPr id="71698" name="Text Box 18"/>
          <p:cNvSpPr txBox="1">
            <a:spLocks noChangeArrowheads="1"/>
          </p:cNvSpPr>
          <p:nvPr/>
        </p:nvSpPr>
        <p:spPr bwMode="auto">
          <a:xfrm>
            <a:off x="3132138" y="1484313"/>
            <a:ext cx="2513012" cy="89254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29" tIns="45715" rIns="91429" bIns="45715">
            <a:spAutoFit/>
            <a:scene3d>
              <a:camera prst="perspectiveFront"/>
              <a:lightRig rig="threePt" dir="t"/>
            </a:scene3d>
          </a:bodyPr>
          <a:lstStyle/>
          <a:p>
            <a:pPr algn="ctr" eaLnBrk="0" hangingPunct="0">
              <a:defRPr/>
            </a:pPr>
            <a:endParaRPr lang="en-US" sz="2400" b="1" dirty="0">
              <a:solidFill>
                <a:srgbClr val="00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 charset="0"/>
            </a:endParaRPr>
          </a:p>
          <a:p>
            <a:pPr algn="ctr" eaLnBrk="0" hangingPunct="0">
              <a:defRPr/>
            </a:pPr>
            <a:endParaRPr lang="uk-UA" sz="1400" dirty="0">
              <a:solidFill>
                <a:srgbClr val="000000"/>
              </a:solidFill>
              <a:latin typeface="Arial" charset="0"/>
            </a:endParaRPr>
          </a:p>
          <a:p>
            <a:pPr algn="ctr" eaLnBrk="0" hangingPunct="0">
              <a:defRPr/>
            </a:pP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822953" y="3429000"/>
            <a:ext cx="2955547" cy="271462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000" b="1" dirty="0">
                <a:ln>
                  <a:solidFill>
                    <a:schemeClr val="accent2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В</a:t>
            </a:r>
            <a:r>
              <a:rPr lang="uk-UA" sz="2000" b="1" dirty="0" smtClean="0">
                <a:ln>
                  <a:solidFill>
                    <a:schemeClr val="accent2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РАХУВАННЯ  РІВНЕВОГО ПРИНЦИПУ  ОЦІНЮВАННЯ</a:t>
            </a:r>
          </a:p>
          <a:p>
            <a:pPr algn="ctr">
              <a:defRPr/>
            </a:pPr>
            <a:r>
              <a:rPr lang="uk-UA" sz="2000" b="1" dirty="0" smtClean="0">
                <a:ln>
                  <a:solidFill>
                    <a:schemeClr val="accent2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РЕЗУЛЬТАТІВ  НАВЧАННЯ</a:t>
            </a:r>
            <a:endParaRPr lang="uk-UA" sz="2000" b="1" dirty="0">
              <a:ln>
                <a:solidFill>
                  <a:schemeClr val="accent2"/>
                </a:solidFill>
              </a:ln>
              <a:solidFill>
                <a:schemeClr val="accent3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214678" y="214290"/>
            <a:ext cx="264320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2DC20A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НОВИЗНА</a:t>
            </a:r>
          </a:p>
          <a:p>
            <a:pPr algn="ctr"/>
            <a:r>
              <a:rPr lang="ru-RU" sz="32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2DC20A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ДОСВІДУ</a:t>
            </a:r>
            <a:endParaRPr lang="ru-RU" sz="3200" b="1" i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2DC20A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1" name="Стрелка вверх 20"/>
          <p:cNvSpPr/>
          <p:nvPr/>
        </p:nvSpPr>
        <p:spPr>
          <a:xfrm rot="10800000">
            <a:off x="4214810" y="2285992"/>
            <a:ext cx="745576" cy="928693"/>
          </a:xfrm>
          <a:prstGeom prst="up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ln>
                <a:solidFill>
                  <a:schemeClr val="accent2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51575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1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69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1000"/>
                                        <p:tgtEl>
                                          <p:spTgt spid="7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7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animBg="1"/>
      <p:bldP spid="7173" grpId="0" animBg="1"/>
      <p:bldP spid="71686" grpId="0"/>
      <p:bldP spid="71687" grpId="0" animBg="1"/>
      <p:bldP spid="71689" grpId="0" animBg="1"/>
      <p:bldP spid="19" grpId="0" animBg="1"/>
      <p:bldP spid="20" grpId="0" build="p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5472"/>
            <a:ext cx="8229600" cy="794352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err="1" smtClean="0">
                <a:ln w="3175">
                  <a:solidFill>
                    <a:schemeClr val="bg2"/>
                  </a:solidFill>
                  <a:prstDash val="solid"/>
                  <a:miter lim="800000"/>
                </a:ln>
                <a:solidFill>
                  <a:srgbClr val="0E620A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Провідна</a:t>
            </a:r>
            <a:r>
              <a:rPr lang="ru-RU" sz="5400" b="1" dirty="0" smtClean="0">
                <a:ln w="3175">
                  <a:solidFill>
                    <a:schemeClr val="bg2"/>
                  </a:solidFill>
                  <a:prstDash val="solid"/>
                  <a:miter lim="800000"/>
                </a:ln>
                <a:solidFill>
                  <a:srgbClr val="0E620A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5400" b="1" dirty="0" err="1" smtClean="0">
                <a:ln w="3175">
                  <a:solidFill>
                    <a:schemeClr val="bg2"/>
                  </a:solidFill>
                  <a:prstDash val="solid"/>
                  <a:miter lim="800000"/>
                </a:ln>
                <a:solidFill>
                  <a:srgbClr val="0E620A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ідея</a:t>
            </a:r>
            <a:r>
              <a:rPr lang="ru-RU" sz="5400" b="1" dirty="0" smtClean="0">
                <a:ln w="3175">
                  <a:solidFill>
                    <a:schemeClr val="bg2"/>
                  </a:solidFill>
                  <a:prstDash val="solid"/>
                  <a:miter lim="800000"/>
                </a:ln>
                <a:solidFill>
                  <a:srgbClr val="0E620A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5400" b="1" dirty="0" err="1" smtClean="0">
                <a:ln w="3175">
                  <a:solidFill>
                    <a:schemeClr val="bg2"/>
                  </a:solidFill>
                  <a:prstDash val="solid"/>
                  <a:miter lim="800000"/>
                </a:ln>
                <a:solidFill>
                  <a:srgbClr val="0E620A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досвіду</a:t>
            </a:r>
            <a:endParaRPr lang="ru-RU" sz="5400" b="1" dirty="0">
              <a:ln w="3175">
                <a:solidFill>
                  <a:schemeClr val="bg2"/>
                </a:solidFill>
                <a:prstDash val="solid"/>
                <a:miter lim="800000"/>
              </a:ln>
              <a:solidFill>
                <a:srgbClr val="0E620A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4282" y="3000372"/>
            <a:ext cx="2950650" cy="2952328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Розвиток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і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саморозвиток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особистості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Формування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організаційних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інформаційних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комунікативних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компетенцій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28662" y="2643182"/>
            <a:ext cx="1440160" cy="288032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14678" y="2357430"/>
            <a:ext cx="2913577" cy="2952328"/>
          </a:xfrm>
          <a:prstGeom prst="roundRect">
            <a:avLst/>
          </a:prstGeom>
          <a:solidFill>
            <a:schemeClr val="bg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 smtClean="0"/>
              <a:t>Опанування</a:t>
            </a:r>
            <a:r>
              <a:rPr lang="ru-RU" sz="2400" dirty="0" smtClean="0"/>
              <a:t> методами активного </a:t>
            </a:r>
            <a:r>
              <a:rPr lang="ru-RU" sz="2400" dirty="0" err="1" smtClean="0"/>
              <a:t>навчання</a:t>
            </a:r>
            <a:r>
              <a:rPr lang="ru-RU" sz="2400" dirty="0" smtClean="0"/>
              <a:t>.</a:t>
            </a:r>
          </a:p>
          <a:p>
            <a:pPr algn="ctr"/>
            <a:r>
              <a:rPr lang="ru-RU" sz="2400" dirty="0" err="1" smtClean="0"/>
              <a:t>Розвиток</a:t>
            </a:r>
            <a:r>
              <a:rPr lang="ru-RU" sz="2400" dirty="0" smtClean="0"/>
              <a:t> </a:t>
            </a:r>
            <a:r>
              <a:rPr lang="ru-RU" sz="2400" dirty="0" err="1" smtClean="0"/>
              <a:t>пізнавальних</a:t>
            </a:r>
            <a:r>
              <a:rPr lang="ru-RU" sz="2400" dirty="0" smtClean="0"/>
              <a:t> </a:t>
            </a:r>
            <a:r>
              <a:rPr lang="ru-RU" sz="2400" dirty="0" err="1" smtClean="0"/>
              <a:t>здібностей</a:t>
            </a:r>
            <a:r>
              <a:rPr lang="ru-RU" sz="2400" dirty="0" smtClean="0"/>
              <a:t> </a:t>
            </a:r>
            <a:r>
              <a:rPr lang="ru-RU" sz="2400" dirty="0" err="1" smtClean="0"/>
              <a:t>учнів</a:t>
            </a:r>
            <a:r>
              <a:rPr lang="ru-RU" sz="2400" dirty="0" smtClean="0"/>
              <a:t>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887924" y="2186225"/>
            <a:ext cx="1512168" cy="2160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143636" y="2071678"/>
            <a:ext cx="2736304" cy="3204356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Глибоке</a:t>
            </a:r>
            <a:r>
              <a:rPr lang="ru-RU" sz="2400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засвоєння</a:t>
            </a:r>
            <a:r>
              <a:rPr lang="ru-RU" sz="2400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навчального</a:t>
            </a:r>
            <a:r>
              <a:rPr lang="ru-RU" sz="2400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матеріалу</a:t>
            </a:r>
            <a:r>
              <a:rPr lang="ru-RU" sz="2400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. </a:t>
            </a:r>
            <a:r>
              <a:rPr lang="ru-RU" sz="2400" dirty="0" err="1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Формування</a:t>
            </a:r>
            <a:r>
              <a:rPr lang="ru-RU" sz="2400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умінь</a:t>
            </a:r>
            <a:r>
              <a:rPr lang="ru-RU" sz="2400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і</a:t>
            </a:r>
            <a:r>
              <a:rPr lang="ru-RU" sz="2400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навичок</a:t>
            </a:r>
            <a:r>
              <a:rPr lang="ru-RU" sz="2400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 практичного характеру </a:t>
            </a:r>
            <a:endParaRPr lang="ru-RU" sz="2400" dirty="0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786578" y="1785926"/>
            <a:ext cx="1512168" cy="288032"/>
          </a:xfrm>
          <a:prstGeom prst="roundRect">
            <a:avLst/>
          </a:prstGeom>
          <a:solidFill>
            <a:schemeClr val="accent1"/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70" y="1428736"/>
            <a:ext cx="1463167" cy="1158340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55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3751">
            <a:off x="5397651" y="967782"/>
            <a:ext cx="1540975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503166" y="6550223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uk-UA" sz="1400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51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AutoShape 2"/>
          <p:cNvSpPr>
            <a:spLocks noChangeArrowheads="1"/>
          </p:cNvSpPr>
          <p:nvPr/>
        </p:nvSpPr>
        <p:spPr bwMode="auto">
          <a:xfrm>
            <a:off x="3214678" y="3571876"/>
            <a:ext cx="2643206" cy="2371724"/>
          </a:xfrm>
          <a:prstGeom prst="roundRect">
            <a:avLst>
              <a:gd name="adj" fmla="val 13745"/>
            </a:avLst>
          </a:prstGeom>
          <a:solidFill>
            <a:srgbClr val="99CCFF">
              <a:alpha val="30980"/>
            </a:srgbClr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lIns="91429" tIns="45715" rIns="91429" bIns="45715" anchor="ctr"/>
          <a:lstStyle/>
          <a:p>
            <a:pPr algn="ctr" eaLnBrk="0" hangingPunct="0"/>
            <a:r>
              <a:rPr lang="uk-UA" b="1" dirty="0">
                <a:ln w="6350"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165B11"/>
                </a:solidFill>
                <a:latin typeface="Verdana" pitchFamily="34" charset="0"/>
              </a:rPr>
              <a:t>Учні починають розуміти складні ідеї завдяки більш </a:t>
            </a:r>
            <a:r>
              <a:rPr lang="uk-UA" b="1" dirty="0" smtClean="0">
                <a:ln w="6350"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165B11"/>
                </a:solidFill>
                <a:latin typeface="Verdana" pitchFamily="34" charset="0"/>
              </a:rPr>
              <a:t>ясній та динамічній подачі </a:t>
            </a:r>
            <a:r>
              <a:rPr lang="uk-UA" b="1" dirty="0">
                <a:ln w="6350"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165B11"/>
                </a:solidFill>
                <a:latin typeface="Verdana" pitchFamily="34" charset="0"/>
              </a:rPr>
              <a:t>матеріалу</a:t>
            </a:r>
            <a:endParaRPr lang="en-US" b="1" dirty="0">
              <a:ln w="6350">
                <a:solidFill>
                  <a:schemeClr val="bg2">
                    <a:lumMod val="10000"/>
                  </a:schemeClr>
                </a:solidFill>
              </a:ln>
              <a:solidFill>
                <a:srgbClr val="165B11"/>
              </a:solidFill>
              <a:latin typeface="Verdana" pitchFamily="34" charset="0"/>
            </a:endParaRPr>
          </a:p>
        </p:txBody>
      </p:sp>
      <p:sp>
        <p:nvSpPr>
          <p:cNvPr id="77827" name="AutoShape 3"/>
          <p:cNvSpPr>
            <a:spLocks noChangeArrowheads="1"/>
          </p:cNvSpPr>
          <p:nvPr/>
        </p:nvSpPr>
        <p:spPr bwMode="auto">
          <a:xfrm>
            <a:off x="500034" y="3571876"/>
            <a:ext cx="2714643" cy="2371724"/>
          </a:xfrm>
          <a:prstGeom prst="roundRect">
            <a:avLst>
              <a:gd name="adj" fmla="val 13745"/>
            </a:avLst>
          </a:prstGeom>
          <a:solidFill>
            <a:srgbClr val="CCFFFF">
              <a:alpha val="30980"/>
            </a:srgbClr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lIns="91429" tIns="45715" rIns="91429" bIns="45715" anchor="ctr"/>
          <a:lstStyle/>
          <a:p>
            <a:pPr algn="ctr" eaLnBrk="0" hangingPunct="0"/>
            <a:r>
              <a:rPr lang="uk-UA" b="1" dirty="0">
                <a:ln>
                  <a:solidFill>
                    <a:schemeClr val="bg2"/>
                  </a:solidFill>
                </a:ln>
                <a:solidFill>
                  <a:srgbClr val="165B11"/>
                </a:solidFill>
                <a:latin typeface="Verdana" pitchFamily="34" charset="0"/>
              </a:rPr>
              <a:t>Робить урок цікавішим, надає більших можливостей для участі в навчальному процесі, розвиває мотивацію</a:t>
            </a:r>
            <a:endParaRPr lang="en-US" b="1" dirty="0">
              <a:ln>
                <a:solidFill>
                  <a:schemeClr val="bg2"/>
                </a:solidFill>
              </a:ln>
              <a:solidFill>
                <a:srgbClr val="165B11"/>
              </a:solidFill>
              <a:latin typeface="Verdana" pitchFamily="34" charset="0"/>
            </a:endParaRPr>
          </a:p>
        </p:txBody>
      </p:sp>
      <p:sp>
        <p:nvSpPr>
          <p:cNvPr id="77828" name="AutoShape 4"/>
          <p:cNvSpPr>
            <a:spLocks noChangeArrowheads="1"/>
          </p:cNvSpPr>
          <p:nvPr/>
        </p:nvSpPr>
        <p:spPr bwMode="auto">
          <a:xfrm>
            <a:off x="5929322" y="3571876"/>
            <a:ext cx="2878140" cy="2357454"/>
          </a:xfrm>
          <a:prstGeom prst="roundRect">
            <a:avLst>
              <a:gd name="adj" fmla="val 13745"/>
            </a:avLst>
          </a:prstGeom>
          <a:solidFill>
            <a:srgbClr val="CC99FF">
              <a:alpha val="30980"/>
            </a:srgbClr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lIns="91429" tIns="45715" rIns="91429" bIns="45715" anchor="ctr"/>
          <a:lstStyle/>
          <a:p>
            <a:pPr algn="ctr" eaLnBrk="0" hangingPunct="0"/>
            <a:r>
              <a:rPr lang="uk-UA" b="1" dirty="0">
                <a:ln w="3175">
                  <a:solidFill>
                    <a:srgbClr val="92D050"/>
                  </a:solidFill>
                </a:ln>
                <a:solidFill>
                  <a:srgbClr val="165B11"/>
                </a:solidFill>
                <a:latin typeface="Verdana" pitchFamily="34" charset="0"/>
              </a:rPr>
              <a:t>Розвиває особистісні й соціальні навички; учні працюють  творчо, стають впевненішими у собі</a:t>
            </a:r>
            <a:endParaRPr lang="en-US" b="1" dirty="0">
              <a:ln w="3175">
                <a:solidFill>
                  <a:srgbClr val="92D050"/>
                </a:solidFill>
              </a:ln>
              <a:solidFill>
                <a:srgbClr val="165B11"/>
              </a:solidFill>
              <a:latin typeface="Verdana" pitchFamily="34" charset="0"/>
            </a:endParaRPr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title"/>
          </p:nvPr>
        </p:nvSpPr>
        <p:spPr>
          <a:xfrm>
            <a:off x="1071538" y="704088"/>
            <a:ext cx="7615262" cy="581772"/>
          </a:xfrm>
        </p:spPr>
        <p:txBody>
          <a:bodyPr>
            <a:noAutofit/>
          </a:bodyPr>
          <a:lstStyle/>
          <a:p>
            <a:pPr eaLnBrk="1" hangingPunct="1"/>
            <a:r>
              <a:rPr lang="uk-UA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99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Переваги для учнів</a:t>
            </a:r>
            <a:endParaRPr lang="en-US" sz="54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99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7832" name="Oval 8"/>
          <p:cNvSpPr>
            <a:spLocks noChangeArrowheads="1"/>
          </p:cNvSpPr>
          <p:nvPr/>
        </p:nvSpPr>
        <p:spPr bwMode="gray">
          <a:xfrm>
            <a:off x="6221413" y="1833563"/>
            <a:ext cx="1703387" cy="1687512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tint val="0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tint val="0"/>
                  <a:invGamma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uk-UA">
              <a:latin typeface="Arial" charset="0"/>
            </a:endParaRPr>
          </a:p>
        </p:txBody>
      </p:sp>
      <p:sp>
        <p:nvSpPr>
          <p:cNvPr id="77833" name="Oval 9"/>
          <p:cNvSpPr>
            <a:spLocks noChangeArrowheads="1"/>
          </p:cNvSpPr>
          <p:nvPr/>
        </p:nvSpPr>
        <p:spPr bwMode="gray">
          <a:xfrm>
            <a:off x="6221413" y="1833563"/>
            <a:ext cx="1703387" cy="1687512"/>
          </a:xfrm>
          <a:prstGeom prst="ellipse">
            <a:avLst/>
          </a:prstGeom>
          <a:gradFill rotWithShape="1">
            <a:gsLst>
              <a:gs pos="0">
                <a:schemeClr val="hlink">
                  <a:alpha val="32001"/>
                </a:schemeClr>
              </a:gs>
              <a:gs pos="100000">
                <a:schemeClr val="hlink">
                  <a:gamma/>
                  <a:shade val="0"/>
                  <a:invGamma/>
                  <a:alpha val="89999"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uk-UA">
              <a:latin typeface="Arial" charset="0"/>
            </a:endParaRPr>
          </a:p>
        </p:txBody>
      </p:sp>
      <p:sp>
        <p:nvSpPr>
          <p:cNvPr id="77834" name="Oval 10"/>
          <p:cNvSpPr>
            <a:spLocks noChangeArrowheads="1"/>
          </p:cNvSpPr>
          <p:nvPr/>
        </p:nvSpPr>
        <p:spPr bwMode="gray">
          <a:xfrm>
            <a:off x="6332538" y="1944688"/>
            <a:ext cx="1481137" cy="1466850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54118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54118"/>
                  <a:invGamma/>
                </a:schemeClr>
              </a:gs>
            </a:gsLst>
            <a:lin ang="189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uk-UA">
              <a:latin typeface="Arial" charset="0"/>
            </a:endParaRPr>
          </a:p>
        </p:txBody>
      </p:sp>
      <p:sp>
        <p:nvSpPr>
          <p:cNvPr id="77835" name="Oval 11"/>
          <p:cNvSpPr>
            <a:spLocks noChangeArrowheads="1"/>
          </p:cNvSpPr>
          <p:nvPr/>
        </p:nvSpPr>
        <p:spPr bwMode="gray">
          <a:xfrm>
            <a:off x="6357938" y="1952625"/>
            <a:ext cx="1481137" cy="1466850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63529"/>
                  <a:invGamma/>
                </a:schemeClr>
              </a:gs>
              <a:gs pos="100000">
                <a:schemeClr val="hlink">
                  <a:alpha val="0"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uk-UA">
              <a:latin typeface="Arial" charset="0"/>
            </a:endParaRPr>
          </a:p>
        </p:txBody>
      </p:sp>
      <p:sp>
        <p:nvSpPr>
          <p:cNvPr id="9227" name="Oval 12"/>
          <p:cNvSpPr>
            <a:spLocks noChangeArrowheads="1"/>
          </p:cNvSpPr>
          <p:nvPr/>
        </p:nvSpPr>
        <p:spPr bwMode="gray">
          <a:xfrm>
            <a:off x="6411913" y="2016125"/>
            <a:ext cx="1335087" cy="1320800"/>
          </a:xfrm>
          <a:prstGeom prst="ellipse">
            <a:avLst/>
          </a:prstGeom>
          <a:solidFill>
            <a:srgbClr val="333333"/>
          </a:solidFill>
          <a:ln w="38100" algn="ctr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uk-UA"/>
          </a:p>
        </p:txBody>
      </p:sp>
      <p:sp>
        <p:nvSpPr>
          <p:cNvPr id="77837" name="Oval 13"/>
          <p:cNvSpPr>
            <a:spLocks noChangeArrowheads="1"/>
          </p:cNvSpPr>
          <p:nvPr/>
        </p:nvSpPr>
        <p:spPr bwMode="gray">
          <a:xfrm>
            <a:off x="1295400" y="1828800"/>
            <a:ext cx="1703388" cy="1687513"/>
          </a:xfrm>
          <a:prstGeom prst="ellipse">
            <a:avLst/>
          </a:prstGeom>
          <a:gradFill rotWithShape="1">
            <a:gsLst>
              <a:gs pos="0">
                <a:schemeClr val="folHlink">
                  <a:gamma/>
                  <a:tint val="0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tint val="0"/>
                  <a:invGamma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uk-UA">
              <a:latin typeface="Arial" charset="0"/>
            </a:endParaRPr>
          </a:p>
        </p:txBody>
      </p:sp>
      <p:sp>
        <p:nvSpPr>
          <p:cNvPr id="77838" name="Oval 14"/>
          <p:cNvSpPr>
            <a:spLocks noChangeArrowheads="1"/>
          </p:cNvSpPr>
          <p:nvPr/>
        </p:nvSpPr>
        <p:spPr bwMode="gray">
          <a:xfrm>
            <a:off x="1295400" y="1828800"/>
            <a:ext cx="1703388" cy="1687513"/>
          </a:xfrm>
          <a:prstGeom prst="ellipse">
            <a:avLst/>
          </a:prstGeom>
          <a:gradFill rotWithShape="1">
            <a:gsLst>
              <a:gs pos="0">
                <a:schemeClr val="folHlink">
                  <a:alpha val="32001"/>
                </a:schemeClr>
              </a:gs>
              <a:gs pos="100000">
                <a:schemeClr val="folHlink">
                  <a:gamma/>
                  <a:shade val="0"/>
                  <a:invGamma/>
                  <a:alpha val="89999"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uk-UA">
              <a:latin typeface="Arial" charset="0"/>
            </a:endParaRPr>
          </a:p>
        </p:txBody>
      </p:sp>
      <p:sp>
        <p:nvSpPr>
          <p:cNvPr id="77839" name="Oval 15"/>
          <p:cNvSpPr>
            <a:spLocks noChangeArrowheads="1"/>
          </p:cNvSpPr>
          <p:nvPr/>
        </p:nvSpPr>
        <p:spPr bwMode="gray">
          <a:xfrm>
            <a:off x="1406525" y="1938338"/>
            <a:ext cx="1481138" cy="1466850"/>
          </a:xfrm>
          <a:prstGeom prst="ellipse">
            <a:avLst/>
          </a:prstGeom>
          <a:gradFill rotWithShape="1">
            <a:gsLst>
              <a:gs pos="0">
                <a:schemeClr val="folHlink">
                  <a:gamma/>
                  <a:shade val="54118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shade val="54118"/>
                  <a:invGamma/>
                </a:schemeClr>
              </a:gs>
            </a:gsLst>
            <a:lin ang="189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uk-UA">
              <a:latin typeface="Arial" charset="0"/>
            </a:endParaRPr>
          </a:p>
        </p:txBody>
      </p:sp>
      <p:sp>
        <p:nvSpPr>
          <p:cNvPr id="77840" name="Oval 16"/>
          <p:cNvSpPr>
            <a:spLocks noChangeArrowheads="1"/>
          </p:cNvSpPr>
          <p:nvPr/>
        </p:nvSpPr>
        <p:spPr bwMode="gray">
          <a:xfrm>
            <a:off x="1408113" y="1941513"/>
            <a:ext cx="1481137" cy="1466850"/>
          </a:xfrm>
          <a:prstGeom prst="ellipse">
            <a:avLst/>
          </a:prstGeom>
          <a:gradFill rotWithShape="1">
            <a:gsLst>
              <a:gs pos="0">
                <a:schemeClr val="folHlink">
                  <a:gamma/>
                  <a:shade val="63529"/>
                  <a:invGamma/>
                </a:schemeClr>
              </a:gs>
              <a:gs pos="100000">
                <a:schemeClr val="folHlink">
                  <a:alpha val="0"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uk-UA">
              <a:latin typeface="Arial" charset="0"/>
            </a:endParaRPr>
          </a:p>
        </p:txBody>
      </p:sp>
      <p:sp>
        <p:nvSpPr>
          <p:cNvPr id="9232" name="Oval 17"/>
          <p:cNvSpPr>
            <a:spLocks noChangeArrowheads="1"/>
          </p:cNvSpPr>
          <p:nvPr/>
        </p:nvSpPr>
        <p:spPr bwMode="gray">
          <a:xfrm>
            <a:off x="1481138" y="2012950"/>
            <a:ext cx="1333500" cy="1320800"/>
          </a:xfrm>
          <a:prstGeom prst="ellipse">
            <a:avLst/>
          </a:prstGeom>
          <a:solidFill>
            <a:srgbClr val="333333"/>
          </a:solidFill>
          <a:ln w="38100" algn="ctr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uk-UA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501775" y="2032000"/>
            <a:ext cx="1290638" cy="1277938"/>
            <a:chOff x="4166" y="1706"/>
            <a:chExt cx="1252" cy="1252"/>
          </a:xfrm>
        </p:grpSpPr>
        <p:sp>
          <p:nvSpPr>
            <p:cNvPr id="9252" name="Oval 19"/>
            <p:cNvSpPr>
              <a:spLocks noChangeArrowheads="1"/>
            </p:cNvSpPr>
            <p:nvPr/>
          </p:nvSpPr>
          <p:spPr bwMode="gray">
            <a:xfrm>
              <a:off x="4166" y="1706"/>
              <a:ext cx="1252" cy="125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uk-UA"/>
            </a:p>
          </p:txBody>
        </p:sp>
        <p:sp>
          <p:nvSpPr>
            <p:cNvPr id="9253" name="Oval 20"/>
            <p:cNvSpPr>
              <a:spLocks noChangeArrowheads="1"/>
            </p:cNvSpPr>
            <p:nvPr/>
          </p:nvSpPr>
          <p:spPr bwMode="gray">
            <a:xfrm>
              <a:off x="4182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uk-UA"/>
            </a:p>
          </p:txBody>
        </p:sp>
        <p:sp>
          <p:nvSpPr>
            <p:cNvPr id="9254" name="Oval 21"/>
            <p:cNvSpPr>
              <a:spLocks noChangeArrowheads="1"/>
            </p:cNvSpPr>
            <p:nvPr/>
          </p:nvSpPr>
          <p:spPr bwMode="gray">
            <a:xfrm>
              <a:off x="4195" y="1725"/>
              <a:ext cx="1162" cy="1141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uk-UA"/>
            </a:p>
          </p:txBody>
        </p:sp>
        <p:sp>
          <p:nvSpPr>
            <p:cNvPr id="9255" name="Oval 22"/>
            <p:cNvSpPr>
              <a:spLocks noChangeArrowheads="1"/>
            </p:cNvSpPr>
            <p:nvPr/>
          </p:nvSpPr>
          <p:spPr bwMode="gray">
            <a:xfrm>
              <a:off x="4263" y="1757"/>
              <a:ext cx="1033" cy="92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uk-UA"/>
            </a:p>
          </p:txBody>
        </p:sp>
      </p:grpSp>
      <p:sp>
        <p:nvSpPr>
          <p:cNvPr id="77847" name="Oval 23"/>
          <p:cNvSpPr>
            <a:spLocks noChangeArrowheads="1"/>
          </p:cNvSpPr>
          <p:nvPr/>
        </p:nvSpPr>
        <p:spPr bwMode="gray">
          <a:xfrm>
            <a:off x="3759200" y="1833563"/>
            <a:ext cx="1703388" cy="1687512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uk-UA">
              <a:latin typeface="Arial" charset="0"/>
            </a:endParaRPr>
          </a:p>
        </p:txBody>
      </p:sp>
      <p:sp>
        <p:nvSpPr>
          <p:cNvPr id="77848" name="Oval 24"/>
          <p:cNvSpPr>
            <a:spLocks noChangeArrowheads="1"/>
          </p:cNvSpPr>
          <p:nvPr/>
        </p:nvSpPr>
        <p:spPr bwMode="gray">
          <a:xfrm>
            <a:off x="3759200" y="1833563"/>
            <a:ext cx="1703388" cy="1687512"/>
          </a:xfrm>
          <a:prstGeom prst="ellipse">
            <a:avLst/>
          </a:prstGeom>
          <a:gradFill rotWithShape="1">
            <a:gsLst>
              <a:gs pos="0">
                <a:schemeClr val="accent1">
                  <a:alpha val="32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uk-UA">
              <a:latin typeface="Arial" charset="0"/>
            </a:endParaRPr>
          </a:p>
        </p:txBody>
      </p:sp>
      <p:sp>
        <p:nvSpPr>
          <p:cNvPr id="77849" name="Oval 25"/>
          <p:cNvSpPr>
            <a:spLocks noChangeArrowheads="1"/>
          </p:cNvSpPr>
          <p:nvPr/>
        </p:nvSpPr>
        <p:spPr bwMode="gray">
          <a:xfrm>
            <a:off x="3870325" y="1944688"/>
            <a:ext cx="1481138" cy="146685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54118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118"/>
                  <a:invGamma/>
                </a:schemeClr>
              </a:gs>
            </a:gsLst>
            <a:lin ang="189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uk-UA">
              <a:latin typeface="Arial" charset="0"/>
            </a:endParaRPr>
          </a:p>
        </p:txBody>
      </p:sp>
      <p:sp>
        <p:nvSpPr>
          <p:cNvPr id="77850" name="Oval 26"/>
          <p:cNvSpPr>
            <a:spLocks noChangeArrowheads="1"/>
          </p:cNvSpPr>
          <p:nvPr/>
        </p:nvSpPr>
        <p:spPr bwMode="gray">
          <a:xfrm>
            <a:off x="3871913" y="1946275"/>
            <a:ext cx="1481137" cy="146685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63529"/>
                  <a:invGamma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uk-UA">
              <a:latin typeface="Arial" charset="0"/>
            </a:endParaRPr>
          </a:p>
        </p:txBody>
      </p:sp>
      <p:sp>
        <p:nvSpPr>
          <p:cNvPr id="9238" name="Oval 27"/>
          <p:cNvSpPr>
            <a:spLocks noChangeArrowheads="1"/>
          </p:cNvSpPr>
          <p:nvPr/>
        </p:nvSpPr>
        <p:spPr bwMode="gray">
          <a:xfrm>
            <a:off x="3943350" y="2016125"/>
            <a:ext cx="1333500" cy="1320800"/>
          </a:xfrm>
          <a:prstGeom prst="ellipse">
            <a:avLst/>
          </a:prstGeom>
          <a:solidFill>
            <a:srgbClr val="333333"/>
          </a:solidFill>
          <a:ln w="38100" algn="ctr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uk-UA"/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3965575" y="2032000"/>
            <a:ext cx="1290638" cy="1277938"/>
            <a:chOff x="4166" y="1706"/>
            <a:chExt cx="1252" cy="1252"/>
          </a:xfrm>
        </p:grpSpPr>
        <p:sp>
          <p:nvSpPr>
            <p:cNvPr id="9248" name="Oval 29"/>
            <p:cNvSpPr>
              <a:spLocks noChangeArrowheads="1"/>
            </p:cNvSpPr>
            <p:nvPr/>
          </p:nvSpPr>
          <p:spPr bwMode="gray">
            <a:xfrm>
              <a:off x="4166" y="1706"/>
              <a:ext cx="1252" cy="125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uk-UA"/>
            </a:p>
          </p:txBody>
        </p:sp>
        <p:sp>
          <p:nvSpPr>
            <p:cNvPr id="9249" name="Oval 30"/>
            <p:cNvSpPr>
              <a:spLocks noChangeArrowheads="1"/>
            </p:cNvSpPr>
            <p:nvPr/>
          </p:nvSpPr>
          <p:spPr bwMode="gray">
            <a:xfrm>
              <a:off x="4182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uk-UA"/>
            </a:p>
          </p:txBody>
        </p:sp>
        <p:sp>
          <p:nvSpPr>
            <p:cNvPr id="9250" name="Oval 31"/>
            <p:cNvSpPr>
              <a:spLocks noChangeArrowheads="1"/>
            </p:cNvSpPr>
            <p:nvPr/>
          </p:nvSpPr>
          <p:spPr bwMode="gray">
            <a:xfrm>
              <a:off x="4195" y="1725"/>
              <a:ext cx="1162" cy="1141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uk-UA"/>
            </a:p>
          </p:txBody>
        </p:sp>
        <p:sp>
          <p:nvSpPr>
            <p:cNvPr id="9251" name="Oval 32"/>
            <p:cNvSpPr>
              <a:spLocks noChangeArrowheads="1"/>
            </p:cNvSpPr>
            <p:nvPr/>
          </p:nvSpPr>
          <p:spPr bwMode="gray">
            <a:xfrm>
              <a:off x="4263" y="1757"/>
              <a:ext cx="1033" cy="92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uk-UA"/>
            </a:p>
          </p:txBody>
        </p:sp>
      </p:grp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6435725" y="2032000"/>
            <a:ext cx="1292225" cy="1277938"/>
            <a:chOff x="4166" y="1706"/>
            <a:chExt cx="1252" cy="1252"/>
          </a:xfrm>
        </p:grpSpPr>
        <p:sp>
          <p:nvSpPr>
            <p:cNvPr id="9244" name="Oval 34"/>
            <p:cNvSpPr>
              <a:spLocks noChangeArrowheads="1"/>
            </p:cNvSpPr>
            <p:nvPr/>
          </p:nvSpPr>
          <p:spPr bwMode="gray">
            <a:xfrm>
              <a:off x="4166" y="1706"/>
              <a:ext cx="1252" cy="125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uk-UA"/>
            </a:p>
          </p:txBody>
        </p:sp>
        <p:sp>
          <p:nvSpPr>
            <p:cNvPr id="9245" name="Oval 35"/>
            <p:cNvSpPr>
              <a:spLocks noChangeArrowheads="1"/>
            </p:cNvSpPr>
            <p:nvPr/>
          </p:nvSpPr>
          <p:spPr bwMode="gray">
            <a:xfrm>
              <a:off x="4182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uk-UA"/>
            </a:p>
          </p:txBody>
        </p:sp>
        <p:sp>
          <p:nvSpPr>
            <p:cNvPr id="9246" name="Oval 36"/>
            <p:cNvSpPr>
              <a:spLocks noChangeArrowheads="1"/>
            </p:cNvSpPr>
            <p:nvPr/>
          </p:nvSpPr>
          <p:spPr bwMode="gray">
            <a:xfrm>
              <a:off x="4195" y="1725"/>
              <a:ext cx="1162" cy="1141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uk-UA"/>
            </a:p>
          </p:txBody>
        </p:sp>
        <p:sp>
          <p:nvSpPr>
            <p:cNvPr id="9247" name="Oval 37"/>
            <p:cNvSpPr>
              <a:spLocks noChangeArrowheads="1"/>
            </p:cNvSpPr>
            <p:nvPr/>
          </p:nvSpPr>
          <p:spPr bwMode="gray">
            <a:xfrm>
              <a:off x="4263" y="1757"/>
              <a:ext cx="1033" cy="92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uk-UA"/>
            </a:p>
          </p:txBody>
        </p:sp>
      </p:grpSp>
      <p:pic>
        <p:nvPicPr>
          <p:cNvPr id="77865" name="Picture 41" descr="num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2133600"/>
            <a:ext cx="630237" cy="115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6" name="Picture 42" descr="num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2205038"/>
            <a:ext cx="912813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7" name="Picture 43" descr="num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8125" y="2205038"/>
            <a:ext cx="936625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5040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7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778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778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778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7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7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7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7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778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7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7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7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7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6" grpId="0" animBg="1"/>
      <p:bldP spid="77827" grpId="0" animBg="1"/>
      <p:bldP spid="77828" grpId="0" animBg="1"/>
      <p:bldP spid="77829" grpId="0"/>
      <p:bldP spid="77835" grpId="0" animBg="1"/>
      <p:bldP spid="77838" grpId="0" animBg="1"/>
      <p:bldP spid="77840" grpId="0" animBg="1"/>
      <p:bldP spid="77850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красный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639</TotalTime>
  <Words>731</Words>
  <Application>Microsoft Office PowerPoint</Application>
  <PresentationFormat>Экран (4:3)</PresentationFormat>
  <Paragraphs>150</Paragraphs>
  <Slides>33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33</vt:i4>
      </vt:variant>
    </vt:vector>
  </HeadingPairs>
  <TitlesOfParts>
    <vt:vector size="35" baseType="lpstr">
      <vt:lpstr>красный</vt:lpstr>
      <vt:lpstr>Эркер</vt:lpstr>
      <vt:lpstr>Презентація досвіду роботи учителя біології та природознавства Качанівської ЗОШ І-ІІІ ступенів Попельняк  Тетяни Степанівни </vt:lpstr>
      <vt:lpstr>  Загальні  відомості  про  вчителя  </vt:lpstr>
      <vt:lpstr>Педагогічне кредо:</vt:lpstr>
      <vt:lpstr>Проблема, над  якою працюю: </vt:lpstr>
      <vt:lpstr>Актуальність ТЕМИ: </vt:lpstr>
      <vt:lpstr>Презентация PowerPoint</vt:lpstr>
      <vt:lpstr>Презентация PowerPoint</vt:lpstr>
      <vt:lpstr>Провідна ідея досвіду</vt:lpstr>
      <vt:lpstr>Переваги для учнів</vt:lpstr>
      <vt:lpstr>Самостійна робота на різних етапах уроку</vt:lpstr>
      <vt:lpstr>КЛАСИФІКАЦІЯ  САМОСТІЙНИХ  РОБІТ  УЧНІВ, ЩО ВИКОРИСТОВУЮТЬСЯ  НА  УРОКАХ  БІОЛОГІЇ ТА ПРИРОДОЗНАВСТВА</vt:lpstr>
      <vt:lpstr>Презентация PowerPoint</vt:lpstr>
      <vt:lpstr>  Використання індивідуальних карток в ході самостійної роботи з біології.  </vt:lpstr>
      <vt:lpstr>Використання індивідуальних карток в ході самостійної роботи з біології</vt:lpstr>
      <vt:lpstr> Завдання для індивідуальних карток </vt:lpstr>
      <vt:lpstr>Завдання для індивідуальних карток</vt:lpstr>
      <vt:lpstr>Складання діаграми Вена</vt:lpstr>
      <vt:lpstr>Використання мультимедійних презентацій</vt:lpstr>
      <vt:lpstr> Використання нестандартних уроків - метод успішного досягнення результатів при вивченні біології </vt:lpstr>
      <vt:lpstr>Впроваджую інтерактивні  методи навчання: </vt:lpstr>
      <vt:lpstr>  Навчання починається із здивування, а здивувати дитину можна лише на уроках біології </vt:lpstr>
      <vt:lpstr>Захист міні -  проектів</vt:lpstr>
      <vt:lpstr>Захист міні - проектів </vt:lpstr>
      <vt:lpstr>Моніторинг результативності учнів 5 класу з природознавства</vt:lpstr>
      <vt:lpstr>Моніторинг успішності учнів  5 класу з природознавства</vt:lpstr>
      <vt:lpstr>Результативність навчальних досягнень учнів 6 класу з біології</vt:lpstr>
      <vt:lpstr>Моніторинг успішності учнів  6 класу з біології</vt:lpstr>
      <vt:lpstr>Презентация PowerPoint</vt:lpstr>
      <vt:lpstr>Результативність організації та впровадження самостійної навчальної діяльності школярів </vt:lpstr>
      <vt:lpstr>Екологічні проекти</vt:lpstr>
      <vt:lpstr>Переможці Міжнародного природничого інтерактивного конкурсу «Колосок»</vt:lpstr>
      <vt:lpstr> Екологічна агітбригада «Пролісок» </vt:lpstr>
      <vt:lpstr>«Звичайно, не з кожного учня  вийде  вчений, але необхідно  прагнути, щоб кожному була знайома радість відкриття нового, радість творчого усвідомлення життя».                                    Академік  А. М. Колмогоров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досвіду роботи учителя біології та природознавства  Попельняк Тетяни Степанівни</dc:title>
  <dc:creator>Ноутбук</dc:creator>
  <cp:lastModifiedBy>Ноутбук</cp:lastModifiedBy>
  <cp:revision>74</cp:revision>
  <dcterms:created xsi:type="dcterms:W3CDTF">2016-03-07T12:02:46Z</dcterms:created>
  <dcterms:modified xsi:type="dcterms:W3CDTF">2016-04-02T16:56:26Z</dcterms:modified>
</cp:coreProperties>
</file>