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32" r:id="rId6"/>
    <p:sldMasterId id="2147483744" r:id="rId7"/>
    <p:sldMasterId id="2147483756" r:id="rId8"/>
    <p:sldMasterId id="2147483768" r:id="rId9"/>
    <p:sldMasterId id="2147483780" r:id="rId10"/>
    <p:sldMasterId id="2147483792" r:id="rId11"/>
    <p:sldMasterId id="2147483804" r:id="rId12"/>
  </p:sldMasterIdLst>
  <p:sldIdLst>
    <p:sldId id="256" r:id="rId13"/>
    <p:sldId id="260" r:id="rId14"/>
    <p:sldId id="261" r:id="rId15"/>
    <p:sldId id="257" r:id="rId16"/>
    <p:sldId id="270" r:id="rId17"/>
    <p:sldId id="271" r:id="rId18"/>
    <p:sldId id="263" r:id="rId19"/>
    <p:sldId id="273" r:id="rId20"/>
    <p:sldId id="258" r:id="rId21"/>
    <p:sldId id="262" r:id="rId22"/>
    <p:sldId id="264" r:id="rId23"/>
    <p:sldId id="265" r:id="rId24"/>
    <p:sldId id="266" r:id="rId25"/>
    <p:sldId id="267" r:id="rId26"/>
    <p:sldId id="268" r:id="rId27"/>
    <p:sldId id="272" r:id="rId28"/>
    <p:sldId id="275" r:id="rId29"/>
    <p:sldId id="278" r:id="rId30"/>
    <p:sldId id="274" r:id="rId31"/>
    <p:sldId id="276" r:id="rId32"/>
    <p:sldId id="277" r:id="rId33"/>
    <p:sldId id="269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4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11клас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10 клас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7 клас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5416576"/>
        <c:axId val="105418112"/>
      </c:barChart>
      <c:catAx>
        <c:axId val="105416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5418112"/>
        <c:crosses val="autoZero"/>
        <c:auto val="1"/>
        <c:lblAlgn val="ctr"/>
        <c:lblOffset val="100"/>
        <c:noMultiLvlLbl val="0"/>
      </c:catAx>
      <c:valAx>
        <c:axId val="105418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54165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0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4" y="2349219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7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8" y="548641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2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1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6" y="548641"/>
            <a:ext cx="4829287" cy="367104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2774853"/>
            <a:ext cx="8305800" cy="85725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075299"/>
            <a:ext cx="8305800" cy="14859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2662595"/>
            <a:ext cx="2971800" cy="1191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2662595"/>
            <a:ext cx="2971800" cy="1191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2644727"/>
            <a:ext cx="45720" cy="3429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429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28900"/>
            <a:ext cx="7924800" cy="10287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3719148"/>
            <a:ext cx="7924800" cy="738552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3687744"/>
            <a:ext cx="7924800" cy="3226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59936" cy="3429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59936" cy="3429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49695"/>
            <a:ext cx="4040188" cy="5715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1651422"/>
            <a:ext cx="4038600" cy="293522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1651422"/>
            <a:ext cx="4038600" cy="293522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586"/>
            <a:ext cx="82296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049695"/>
            <a:ext cx="4040188" cy="5715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1635164"/>
            <a:ext cx="3749040" cy="1191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1635164"/>
            <a:ext cx="3749040" cy="1191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342900"/>
            <a:ext cx="6248400" cy="428625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200150"/>
            <a:ext cx="1984248" cy="280035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342900"/>
            <a:ext cx="1981200" cy="8001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342900"/>
            <a:ext cx="2057400" cy="8001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342900"/>
            <a:ext cx="6019800" cy="417195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200150"/>
            <a:ext cx="2057400" cy="33147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165647"/>
            <a:ext cx="6779110" cy="923330"/>
            <a:chOff x="1172584" y="1381459"/>
            <a:chExt cx="6779110" cy="1231102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1231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040805"/>
            <a:ext cx="6777318" cy="1298987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25897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22856"/>
            <a:ext cx="9067800" cy="5166955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428750"/>
            <a:ext cx="4953000" cy="23431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1543051"/>
            <a:ext cx="4801394" cy="2115741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97820"/>
            <a:ext cx="4419600" cy="1200245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800350"/>
            <a:ext cx="4419600" cy="8001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2" y="-22858"/>
            <a:ext cx="9067799" cy="363474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3233376"/>
            <a:ext cx="9144000" cy="1428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3290527"/>
            <a:ext cx="914400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4603786"/>
            <a:ext cx="914400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216024"/>
            <a:ext cx="8305800" cy="310987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3347676"/>
            <a:ext cx="83058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04789"/>
            <a:ext cx="548640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172718"/>
            <a:ext cx="2761488" cy="248488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505347" y="2415905"/>
            <a:ext cx="226314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284733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3550159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6464"/>
            <a:ext cx="2377440" cy="10287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455164"/>
            <a:ext cx="2377440" cy="10287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044162"/>
            <a:ext cx="6779110" cy="923330"/>
            <a:chOff x="1172584" y="1381459"/>
            <a:chExt cx="6779110" cy="1231102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1231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285750"/>
            <a:ext cx="5562600" cy="42291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172718"/>
            <a:ext cx="2761488" cy="248488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505347" y="2415905"/>
            <a:ext cx="226314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284733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3550159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428750"/>
            <a:ext cx="2377440" cy="10287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457450"/>
            <a:ext cx="2377440" cy="10287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165684"/>
            <a:ext cx="6779110" cy="923330"/>
            <a:chOff x="1172584" y="1381459"/>
            <a:chExt cx="6779110" cy="1231102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1231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6" y="903644"/>
            <a:ext cx="7754713" cy="1433037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55" y="2825488"/>
            <a:ext cx="7734747" cy="112514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044162"/>
            <a:ext cx="6779110" cy="923330"/>
            <a:chOff x="1172584" y="1381459"/>
            <a:chExt cx="6779110" cy="1231102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1231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1680210"/>
            <a:ext cx="3803904" cy="29077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1680210"/>
            <a:ext cx="3803904" cy="29077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1680210"/>
            <a:ext cx="3442446" cy="493776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210696"/>
            <a:ext cx="3803904" cy="23797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1680210"/>
            <a:ext cx="3447288" cy="493776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208276"/>
            <a:ext cx="3799728" cy="23797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044162"/>
            <a:ext cx="6779110" cy="923330"/>
            <a:chOff x="1172584" y="1381459"/>
            <a:chExt cx="6779110" cy="1231102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1231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044162"/>
            <a:ext cx="6779110" cy="923330"/>
            <a:chOff x="1172584" y="1381459"/>
            <a:chExt cx="6779110" cy="1231102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1231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82" y="1258650"/>
            <a:ext cx="3422483" cy="141519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8" y="419550"/>
            <a:ext cx="4116667" cy="4175074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86" y="2702862"/>
            <a:ext cx="3411725" cy="188796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8" y="3501617"/>
            <a:ext cx="7767021" cy="483547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500224"/>
            <a:ext cx="4772156" cy="2698512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3993232"/>
            <a:ext cx="7756264" cy="60364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044162"/>
            <a:ext cx="6779110" cy="923330"/>
            <a:chOff x="1172584" y="1381459"/>
            <a:chExt cx="6779110" cy="1231102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1231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1" y="419550"/>
            <a:ext cx="1678193" cy="417507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95" y="637392"/>
            <a:ext cx="5507917" cy="37678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4594072" y="2045201"/>
            <a:ext cx="4110116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000883" y="1381459"/>
              <a:ext cx="11695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2480520"/>
            <a:ext cx="7117180" cy="110251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3583037"/>
            <a:ext cx="7117180" cy="646065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2481436"/>
            <a:ext cx="7117178" cy="11016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3583036"/>
            <a:ext cx="7117178" cy="6453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506794"/>
            <a:ext cx="7123080" cy="69335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9" y="1357313"/>
            <a:ext cx="3471277" cy="3038476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357315"/>
            <a:ext cx="3469242" cy="3038477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359698"/>
            <a:ext cx="3147824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9" y="1791894"/>
            <a:ext cx="3471277" cy="2603896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359698"/>
            <a:ext cx="3142488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7" y="1791894"/>
            <a:ext cx="3471275" cy="2603896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334566"/>
            <a:ext cx="2660650" cy="889396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9" y="334567"/>
            <a:ext cx="4279869" cy="406122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223962"/>
            <a:ext cx="2660650" cy="3171824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7" y="1040296"/>
            <a:ext cx="3481387" cy="834941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7" y="1875234"/>
            <a:ext cx="3481387" cy="18976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744810"/>
            <a:ext cx="1847138" cy="114782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200150"/>
            <a:ext cx="3429000" cy="257175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355521"/>
            <a:ext cx="7123080" cy="3038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506792"/>
            <a:ext cx="1472962" cy="388899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506796"/>
            <a:ext cx="5467557" cy="388899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2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6" y="2349221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7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01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22" y="548641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3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3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8" y="548642"/>
            <a:ext cx="4829287" cy="367104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394460"/>
            <a:ext cx="6400800" cy="9715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100834"/>
            <a:ext cx="9144000" cy="69951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71750"/>
            <a:ext cx="6400800" cy="5715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828803"/>
            <a:ext cx="6400800" cy="2286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213866"/>
            <a:ext cx="9144000" cy="6995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013347"/>
            <a:ext cx="9144000" cy="699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557701"/>
            <a:ext cx="6248400" cy="1092280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127763"/>
            <a:ext cx="6248400" cy="1175147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013347"/>
            <a:ext cx="9144000" cy="6995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1828800"/>
            <a:ext cx="3124200" cy="23431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1828800"/>
            <a:ext cx="3124200" cy="23431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213866"/>
            <a:ext cx="9144000" cy="6995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213866"/>
            <a:ext cx="9144000" cy="699516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114550"/>
            <a:ext cx="3124200" cy="205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114550"/>
            <a:ext cx="3124200" cy="205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771651"/>
            <a:ext cx="3125788" cy="338504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769364"/>
            <a:ext cx="3127375" cy="336042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2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213866"/>
            <a:ext cx="9144000" cy="6995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8" y="1257300"/>
            <a:ext cx="2819399" cy="44958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8" y="1706880"/>
            <a:ext cx="2819399" cy="217932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257300"/>
            <a:ext cx="3276600" cy="2628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385316"/>
            <a:ext cx="3090672" cy="2318004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257300"/>
            <a:ext cx="2819400" cy="44958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428750"/>
            <a:ext cx="2971800" cy="222885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1707642"/>
            <a:ext cx="2819400" cy="21564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6781"/>
            <a:ext cx="1295400" cy="32385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914403"/>
            <a:ext cx="5181600" cy="32004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401242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3640062"/>
            <a:ext cx="8458200" cy="916781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2914650"/>
            <a:ext cx="8458200" cy="6858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0"/>
            <a:ext cx="2895600" cy="216694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258367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257300"/>
            <a:ext cx="8458200" cy="9144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210317"/>
            <a:ext cx="8686800" cy="888619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200150"/>
            <a:ext cx="4191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3434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4057651"/>
            <a:ext cx="8610600" cy="661988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500062"/>
            <a:ext cx="4290556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32" y="500062"/>
            <a:ext cx="4292241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987028"/>
            <a:ext cx="429055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987028"/>
            <a:ext cx="428853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4857750"/>
            <a:ext cx="762000" cy="185166"/>
          </a:xfr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451485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438684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4114802"/>
            <a:ext cx="8458200" cy="390525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5" y="457200"/>
            <a:ext cx="3008313" cy="360045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457200"/>
            <a:ext cx="5340350" cy="36004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462476"/>
            <a:ext cx="5029200" cy="27432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3745320"/>
            <a:ext cx="5867400" cy="391716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4149916"/>
            <a:ext cx="5867400" cy="576263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11957"/>
            <a:ext cx="1828800" cy="43886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11957"/>
            <a:ext cx="6248400" cy="438864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975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477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13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035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924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267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777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189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007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1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401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7" y="4213330"/>
            <a:ext cx="7382935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762743"/>
            <a:ext cx="7179733" cy="36237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1" y="757240"/>
            <a:ext cx="7179733" cy="362373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8" y="526555"/>
            <a:ext cx="567831" cy="425873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926299" y="491424"/>
            <a:ext cx="425196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346203"/>
            <a:ext cx="5723468" cy="1371068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5" y="2802467"/>
            <a:ext cx="5712179" cy="11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4018194"/>
            <a:ext cx="1213821" cy="273844"/>
          </a:xfrm>
        </p:spPr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9" y="4018194"/>
            <a:ext cx="5034845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7" y="4018194"/>
            <a:ext cx="554023" cy="273844"/>
          </a:xfrm>
        </p:spPr>
        <p:txBody>
          <a:bodyPr/>
          <a:lstStyle>
            <a:lvl1pPr algn="ctr">
              <a:defRPr/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5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1679575"/>
            <a:ext cx="6254044" cy="1021556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72" y="2794004"/>
            <a:ext cx="6231467" cy="982133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1591055"/>
            <a:ext cx="3200400" cy="27020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1589485"/>
            <a:ext cx="3200400" cy="270390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76" y="1591734"/>
            <a:ext cx="2939521" cy="615156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1591733"/>
            <a:ext cx="2944368" cy="61722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208276"/>
            <a:ext cx="3227832" cy="20848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208610"/>
            <a:ext cx="3227832" cy="20848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83" y="4543528"/>
            <a:ext cx="7721601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9" y="453872"/>
            <a:ext cx="3788941" cy="429172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23" y="452628"/>
            <a:ext cx="3788941" cy="429172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11" y="432651"/>
            <a:ext cx="3788941" cy="429172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15" y="432054"/>
            <a:ext cx="3788941" cy="429172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13" y="220468"/>
            <a:ext cx="567831" cy="425873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350513" y="179006"/>
            <a:ext cx="425196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1515033"/>
            <a:ext cx="3064827" cy="112727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863248"/>
            <a:ext cx="3020792" cy="346911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32" y="2717811"/>
            <a:ext cx="3048891" cy="15753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705" y="4414254"/>
            <a:ext cx="1213821" cy="273844"/>
          </a:xfrm>
        </p:spPr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1" y="4371948"/>
            <a:ext cx="3522607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20" y="4422723"/>
            <a:ext cx="554023" cy="273844"/>
          </a:xfr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83" y="4543528"/>
            <a:ext cx="7721601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11" y="432651"/>
            <a:ext cx="3788941" cy="429172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65" y="431827"/>
            <a:ext cx="3788941" cy="429172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9" y="453872"/>
            <a:ext cx="3788941" cy="429172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75" y="452940"/>
            <a:ext cx="3788941" cy="429172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13" y="220468"/>
            <a:ext cx="567831" cy="425873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350513" y="179006"/>
            <a:ext cx="425196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1515618"/>
            <a:ext cx="3063240" cy="1124712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22" y="905456"/>
            <a:ext cx="2913863" cy="3404559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2715768"/>
            <a:ext cx="3044952" cy="157734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43" y="4416555"/>
            <a:ext cx="1213821" cy="273844"/>
          </a:xfrm>
        </p:spPr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3" y="4373280"/>
            <a:ext cx="3319043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90" y="4425021"/>
            <a:ext cx="554023" cy="273844"/>
          </a:xfr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8" y="694271"/>
            <a:ext cx="1430867" cy="35729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8" y="829735"/>
            <a:ext cx="5178779" cy="3302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51435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95250" y="2571750"/>
            <a:ext cx="51435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400050"/>
            <a:ext cx="5105400" cy="2151126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2654898"/>
            <a:ext cx="5114778" cy="825936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4918462"/>
            <a:ext cx="2002464" cy="170177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4918460"/>
            <a:ext cx="2927722" cy="17145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4917186"/>
            <a:ext cx="588336" cy="17145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4"/>
            <a:ext cx="609600" cy="273844"/>
          </a:xfr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72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116378"/>
            <a:ext cx="6255488" cy="1021556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428751"/>
            <a:ext cx="6255488" cy="55763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4917610"/>
            <a:ext cx="2002464" cy="170177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4917608"/>
            <a:ext cx="2895600" cy="17145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4916334"/>
            <a:ext cx="588336" cy="171450"/>
          </a:xfrm>
        </p:spPr>
        <p:txBody>
          <a:bodyPr/>
          <a:lstStyle>
            <a:extLst/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0030"/>
            <a:ext cx="7242048" cy="85725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520440" cy="3394472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200151"/>
            <a:ext cx="3520440" cy="3394472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0030"/>
            <a:ext cx="7242048" cy="85725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400550"/>
            <a:ext cx="3520440" cy="3429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4400550"/>
            <a:ext cx="3520440" cy="3429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283880"/>
            <a:ext cx="3520440" cy="308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283880"/>
            <a:ext cx="3520440" cy="308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0030"/>
            <a:ext cx="7242048" cy="85725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5897880" cy="88011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123062"/>
            <a:ext cx="5897880" cy="451884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239000" cy="32788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73" y="753501"/>
            <a:ext cx="4319527" cy="323443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8" y="749112"/>
            <a:ext cx="4319527" cy="323443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857250"/>
            <a:ext cx="3429000" cy="154305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2462726"/>
            <a:ext cx="3429000" cy="144018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780752"/>
            <a:ext cx="4206240" cy="315468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06217"/>
            <a:ext cx="1524000" cy="4388644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4918462"/>
            <a:ext cx="2002464" cy="170177"/>
          </a:xfrm>
        </p:spPr>
        <p:txBody>
          <a:bodyPr/>
          <a:lstStyle>
            <a:extLst/>
          </a:lstStyle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4917186"/>
            <a:ext cx="3657600" cy="17145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4914900"/>
            <a:ext cx="588336" cy="1714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7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4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4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085850"/>
            <a:ext cx="8229600" cy="35087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4652750"/>
            <a:ext cx="2590800" cy="288036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4652750"/>
            <a:ext cx="3581400" cy="288036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4636148"/>
            <a:ext cx="609600" cy="3429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14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02870"/>
            <a:ext cx="8869680" cy="493776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343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4734306"/>
            <a:ext cx="34817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343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7" y="427618"/>
            <a:ext cx="7756263" cy="79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53" y="1686264"/>
            <a:ext cx="7745505" cy="2908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46210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62108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46210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2"/>
            <a:ext cx="9252346" cy="5143529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7" y="506794"/>
            <a:ext cx="7125113" cy="693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355521"/>
            <a:ext cx="7125112" cy="3038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446385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6" y="4463859"/>
            <a:ext cx="5256399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61" y="4463859"/>
            <a:ext cx="608287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5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4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971550"/>
            <a:ext cx="6400800" cy="5143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543053"/>
            <a:ext cx="6400800" cy="2571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4767264"/>
            <a:ext cx="2133600" cy="2738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4767264"/>
            <a:ext cx="3200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47731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788175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165624"/>
            <a:ext cx="86868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57150"/>
            <a:ext cx="2514600" cy="216694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57150"/>
            <a:ext cx="3352800" cy="216694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4857751"/>
            <a:ext cx="762000" cy="183356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342900"/>
            <a:ext cx="8686800" cy="6286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788175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793491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5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6" y="4551997"/>
            <a:ext cx="7920991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431483"/>
            <a:ext cx="7696200" cy="428625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432054"/>
            <a:ext cx="7696200" cy="428625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6" y="204821"/>
            <a:ext cx="567831" cy="425873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85945" y="152756"/>
            <a:ext cx="425196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8" y="613188"/>
            <a:ext cx="6965245" cy="901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7" y="1589444"/>
            <a:ext cx="6196405" cy="2702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94" y="4356864"/>
            <a:ext cx="1213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4356864"/>
            <a:ext cx="55401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9" y="4356864"/>
            <a:ext cx="55402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51435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40030"/>
            <a:ext cx="7239000" cy="85725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207062"/>
            <a:ext cx="7239000" cy="363474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4918462"/>
            <a:ext cx="2002464" cy="170177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0EAB0777-4C60-462E-A92C-CDAFD498799C}" type="datetimeFigureOut">
              <a:rPr lang="en-US" smtClean="0"/>
              <a:t>10/14/2013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4918460"/>
            <a:ext cx="3657600" cy="17145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4917186"/>
            <a:ext cx="588336" cy="17145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2299134"/>
          </a:xfrm>
        </p:spPr>
        <p:txBody>
          <a:bodyPr>
            <a:normAutofit/>
          </a:bodyPr>
          <a:lstStyle/>
          <a:p>
            <a:pPr algn="ctr"/>
            <a:r>
              <a:rPr lang="uk-UA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Качанівська</a:t>
            </a:r>
            <a:r>
              <a:rPr lang="uk-UA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учнівська родина</a:t>
            </a:r>
            <a:br>
              <a:rPr lang="uk-UA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 Богом та Україною в серці» </a:t>
            </a:r>
            <a:endParaRPr lang="uk-UA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039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7" y="87474"/>
            <a:ext cx="9013547" cy="7560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Традиційний захід – День учнівського самоврядування</a:t>
            </a:r>
            <a:endParaRPr lang="uk-UA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педагог-організатор\День вчителя2012\IMG_33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9" y="743692"/>
            <a:ext cx="4402119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педагог-організатор\День вчителя2012\IMG_33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043" y="1275606"/>
            <a:ext cx="46440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педагог-організатор\День вчителя2012\IMG_33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6" y="3128782"/>
            <a:ext cx="4202329" cy="199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22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8" y="483518"/>
            <a:ext cx="6512511" cy="857250"/>
          </a:xfrm>
        </p:spPr>
        <p:txBody>
          <a:bodyPr/>
          <a:lstStyle/>
          <a:p>
            <a:pPr algn="ctr"/>
            <a:r>
              <a:rPr lang="uk-UA" sz="3600" i="1" dirty="0" smtClean="0">
                <a:solidFill>
                  <a:srgbClr val="FF0000"/>
                </a:solidFill>
              </a:rPr>
              <a:t>Конкурс «</a:t>
            </a:r>
            <a:r>
              <a:rPr lang="uk-UA" sz="3600" i="1" dirty="0" err="1" smtClean="0">
                <a:solidFill>
                  <a:srgbClr val="FF0000"/>
                </a:solidFill>
              </a:rPr>
              <a:t>Супер</a:t>
            </a:r>
            <a:r>
              <a:rPr lang="uk-UA" sz="3600" i="1" dirty="0" smtClean="0">
                <a:solidFill>
                  <a:srgbClr val="FF0000"/>
                </a:solidFill>
              </a:rPr>
              <a:t> клас»</a:t>
            </a:r>
            <a:endParaRPr lang="uk-UA" sz="3600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50" y="1355524"/>
            <a:ext cx="7667011" cy="2800405"/>
          </a:xfrm>
        </p:spPr>
        <p:txBody>
          <a:bodyPr>
            <a:normAutofit/>
          </a:bodyPr>
          <a:lstStyle/>
          <a:p>
            <a:r>
              <a:rPr lang="uk-UA" sz="3000" dirty="0" smtClean="0">
                <a:solidFill>
                  <a:srgbClr val="FFC000"/>
                </a:solidFill>
              </a:rPr>
              <a:t>Номінації:</a:t>
            </a:r>
          </a:p>
          <a:p>
            <a:pPr>
              <a:buFontTx/>
              <a:buChar char="-"/>
            </a:pPr>
            <a:r>
              <a:rPr lang="uk-UA" sz="2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«Перлина творчості»</a:t>
            </a:r>
          </a:p>
          <a:p>
            <a:pPr>
              <a:buFontTx/>
              <a:buChar char="-"/>
            </a:pPr>
            <a:r>
              <a:rPr lang="uk-UA" sz="2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«Діамант освіченості»</a:t>
            </a:r>
          </a:p>
          <a:p>
            <a:pPr>
              <a:buFontTx/>
              <a:buChar char="-"/>
            </a:pPr>
            <a:r>
              <a:rPr lang="uk-UA" sz="2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«Еталон чистоти»</a:t>
            </a:r>
            <a:endParaRPr lang="uk-UA" sz="2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:\DCIM\108CANON\IMG_4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057">
            <a:off x="5860675" y="1339659"/>
            <a:ext cx="2360860" cy="335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62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220050">
            <a:off x="3656009" y="259999"/>
            <a:ext cx="4749147" cy="627428"/>
          </a:xfrm>
        </p:spPr>
        <p:txBody>
          <a:bodyPr/>
          <a:lstStyle/>
          <a:p>
            <a:r>
              <a:rPr lang="uk-UA" dirty="0" smtClean="0"/>
              <a:t>«Перлина творчості»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8" y="1491630"/>
            <a:ext cx="3920480" cy="3168352"/>
          </a:xfrm>
        </p:spPr>
        <p:txBody>
          <a:bodyPr>
            <a:noAutofit/>
          </a:bodyPr>
          <a:lstStyle/>
          <a:p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Участь учнів у шкільних та позашкільних заходах, їх свідома активність</a:t>
            </a:r>
          </a:p>
          <a:p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Гурткова робота</a:t>
            </a:r>
          </a:p>
          <a:p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Організація експедицій, конкурсів, походів, зборів</a:t>
            </a:r>
          </a:p>
          <a:p>
            <a:r>
              <a:rPr lang="uk-UA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Участь і організація спортивних змагань</a:t>
            </a:r>
            <a:endParaRPr lang="uk-UA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педагог-організатор\новий рік 29.12.12\IMG_37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255">
            <a:off x="3966950" y="1041811"/>
            <a:ext cx="4965171" cy="372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17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987824" y="195486"/>
            <a:ext cx="5907432" cy="864096"/>
          </a:xfrm>
        </p:spPr>
        <p:txBody>
          <a:bodyPr>
            <a:normAutofit/>
          </a:bodyPr>
          <a:lstStyle/>
          <a:p>
            <a:r>
              <a:rPr lang="uk-UA" sz="4800" b="0" dirty="0" smtClean="0">
                <a:solidFill>
                  <a:schemeClr val="tx1"/>
                </a:solidFill>
                <a:effectLst/>
              </a:rPr>
              <a:t>«Діамант освіченості»</a:t>
            </a:r>
            <a:endParaRPr lang="uk-UA" sz="48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 rot="152053">
            <a:off x="179512" y="1491630"/>
            <a:ext cx="4104456" cy="2754610"/>
          </a:xfrm>
        </p:spPr>
        <p:txBody>
          <a:bodyPr>
            <a:normAutofit fontScale="85000" lnSpcReduction="10000"/>
          </a:bodyPr>
          <a:lstStyle/>
          <a:p>
            <a:pPr marL="457200" indent="-457200" algn="l">
              <a:buFontTx/>
              <a:buChar char="-"/>
            </a:pPr>
            <a:r>
              <a:rPr lang="uk-UA" dirty="0" smtClean="0"/>
              <a:t>Рівень навчальних досягнень і відвідування учнями школи;</a:t>
            </a:r>
          </a:p>
          <a:p>
            <a:pPr marL="457200" indent="-457200" algn="l">
              <a:buFontTx/>
              <a:buChar char="-"/>
            </a:pPr>
            <a:r>
              <a:rPr lang="uk-UA" dirty="0" smtClean="0"/>
              <a:t>участь в олімпіадах;</a:t>
            </a:r>
          </a:p>
          <a:p>
            <a:pPr marL="457200" indent="-457200" algn="l">
              <a:buFontTx/>
              <a:buChar char="-"/>
            </a:pPr>
            <a:r>
              <a:rPr lang="uk-UA" dirty="0" smtClean="0"/>
              <a:t>участь у науково-практичних конференціях;</a:t>
            </a:r>
          </a:p>
          <a:p>
            <a:pPr marL="457200" indent="-457200" algn="l">
              <a:buFontTx/>
              <a:buChar char="-"/>
            </a:pPr>
            <a:r>
              <a:rPr lang="uk-UA" dirty="0" smtClean="0"/>
              <a:t>учать в інтелектуальних змаганнях.</a:t>
            </a:r>
          </a:p>
        </p:txBody>
      </p:sp>
      <p:pic>
        <p:nvPicPr>
          <p:cNvPr id="5122" name="Picture 2" descr="C:\педагог-організатор\ІН.-просв.год до 75 В.Чорновола\IMG_38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5591">
            <a:off x="4098245" y="1393990"/>
            <a:ext cx="4826738" cy="36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89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5" y="613190"/>
            <a:ext cx="5648509" cy="662419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«Еталон чистоти»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5" y="1491630"/>
            <a:ext cx="2820927" cy="3024336"/>
          </a:xfrm>
        </p:spPr>
        <p:txBody>
          <a:bodyPr>
            <a:normAutofit fontScale="77500" lnSpcReduction="200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Зовнішній вигляд учнів </a:t>
            </a:r>
            <a:r>
              <a:rPr lang="uk-UA" sz="2100" dirty="0" smtClean="0">
                <a:solidFill>
                  <a:srgbClr val="C00000"/>
                </a:solidFill>
              </a:rPr>
              <a:t>(шкільна форма)</a:t>
            </a:r>
          </a:p>
          <a:p>
            <a:r>
              <a:rPr lang="uk-UA" dirty="0" smtClean="0">
                <a:solidFill>
                  <a:srgbClr val="C00000"/>
                </a:solidFill>
              </a:rPr>
              <a:t>Чистота та озеленення класної кімнати</a:t>
            </a:r>
          </a:p>
          <a:p>
            <a:r>
              <a:rPr lang="uk-UA" dirty="0" smtClean="0">
                <a:solidFill>
                  <a:srgbClr val="C00000"/>
                </a:solidFill>
              </a:rPr>
              <a:t>Якість і об</a:t>
            </a:r>
            <a:r>
              <a:rPr lang="en-US" dirty="0" smtClean="0">
                <a:solidFill>
                  <a:srgbClr val="C00000"/>
                </a:solidFill>
              </a:rPr>
              <a:t>’</a:t>
            </a:r>
            <a:r>
              <a:rPr lang="uk-UA" dirty="0" err="1" smtClean="0">
                <a:solidFill>
                  <a:srgbClr val="C00000"/>
                </a:solidFill>
              </a:rPr>
              <a:t>єктивність</a:t>
            </a:r>
            <a:r>
              <a:rPr lang="uk-UA" dirty="0" smtClean="0">
                <a:solidFill>
                  <a:srgbClr val="C00000"/>
                </a:solidFill>
              </a:rPr>
              <a:t> чергування в школі </a:t>
            </a:r>
            <a:r>
              <a:rPr lang="uk-UA" sz="2100" dirty="0" smtClean="0">
                <a:solidFill>
                  <a:srgbClr val="C00000"/>
                </a:solidFill>
              </a:rPr>
              <a:t>(культура чергових,фіксація порушень)</a:t>
            </a:r>
            <a:endParaRPr lang="uk-UA" sz="2100" dirty="0">
              <a:solidFill>
                <a:srgbClr val="C00000"/>
              </a:solidFill>
            </a:endParaRPr>
          </a:p>
        </p:txBody>
      </p:sp>
      <p:pic>
        <p:nvPicPr>
          <p:cNvPr id="6146" name="Picture 2" descr="C:\педагог-організатор\День вчителя2012\IMG_33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6"/>
          <a:stretch/>
        </p:blipFill>
        <p:spPr bwMode="auto">
          <a:xfrm>
            <a:off x="3635902" y="1275606"/>
            <a:ext cx="4680519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79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622244" y="51472"/>
            <a:ext cx="3563888" cy="1584176"/>
          </a:xfrm>
        </p:spPr>
        <p:txBody>
          <a:bodyPr/>
          <a:lstStyle/>
          <a:p>
            <a:r>
              <a:rPr lang="uk-UA" sz="2400" dirty="0" smtClean="0">
                <a:solidFill>
                  <a:srgbClr val="7030A0"/>
                </a:solidFill>
              </a:rPr>
              <a:t>Результативність</a:t>
            </a:r>
            <a:r>
              <a:rPr lang="uk-UA" sz="3200" dirty="0" smtClean="0"/>
              <a:t> </a:t>
            </a:r>
            <a:r>
              <a:rPr lang="uk-UA" sz="2800" dirty="0" smtClean="0">
                <a:solidFill>
                  <a:srgbClr val="C00000"/>
                </a:solidFill>
              </a:rPr>
              <a:t>конкурсу</a:t>
            </a:r>
            <a:r>
              <a:rPr lang="uk-UA" sz="3200" dirty="0" smtClean="0"/>
              <a:t> </a:t>
            </a:r>
            <a:r>
              <a:rPr lang="uk-UA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«Суперклас»</a:t>
            </a:r>
            <a:endParaRPr lang="uk-UA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43066803"/>
              </p:ext>
            </p:extLst>
          </p:nvPr>
        </p:nvGraphicFramePr>
        <p:xfrm>
          <a:off x="0" y="123479"/>
          <a:ext cx="5148064" cy="4876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170" name="Picture 2" descr="H:\DCIM\108CANON\IMG_40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248" y="1635648"/>
            <a:ext cx="276617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30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8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91" y="162178"/>
            <a:ext cx="3960440" cy="85725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solidFill>
                  <a:srgbClr val="002060"/>
                </a:solidFill>
              </a:rPr>
              <a:t>Молода Просвіта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724130" y="4429425"/>
            <a:ext cx="2872067" cy="504056"/>
          </a:xfrm>
        </p:spPr>
        <p:txBody>
          <a:bodyPr/>
          <a:lstStyle/>
          <a:p>
            <a:pPr marL="45720" indent="0">
              <a:buNone/>
            </a:pPr>
            <a:r>
              <a:rPr lang="uk-UA" dirty="0" smtClean="0"/>
              <a:t>Музей «Світлиця»</a:t>
            </a:r>
            <a:endParaRPr lang="uk-UA" dirty="0"/>
          </a:p>
        </p:txBody>
      </p:sp>
      <p:pic>
        <p:nvPicPr>
          <p:cNvPr id="3074" name="Picture 2" descr="F:\DCIM\108CANON\IMG_48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05780"/>
            <a:ext cx="479715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флешка\ВУР\Значки\просвіта\quill_pen_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" y="1707654"/>
            <a:ext cx="2090225" cy="151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флешка\ВУР\Значки\просвіта\прот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8" y="3315733"/>
            <a:ext cx="1603375" cy="114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флешка\ВУР\Значки\просвіта\прр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46735"/>
            <a:ext cx="1593850" cy="114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флешка\ВУР\Значки\просвіта\фівапрол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218" y="3908437"/>
            <a:ext cx="1590675" cy="114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7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2" descr="C:\педагог-організатор\право Що де коли\Фото04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411615">
            <a:off x="2450795" y="-52243"/>
            <a:ext cx="3319382" cy="654493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281" y="250031"/>
            <a:ext cx="8229600" cy="809625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  <a:defRPr/>
            </a:pP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«Що? Де? Коли?»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6167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11510"/>
            <a:ext cx="6965245" cy="64807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«Трудовий десант»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343340"/>
            <a:ext cx="3384376" cy="576063"/>
          </a:xfrm>
        </p:spPr>
        <p:txBody>
          <a:bodyPr>
            <a:normAutofit fontScale="77500" lnSpcReduction="20000"/>
          </a:bodyPr>
          <a:lstStyle/>
          <a:p>
            <a:r>
              <a:rPr lang="uk-UA" dirty="0" smtClean="0"/>
              <a:t>Залучені старшокласники</a:t>
            </a:r>
            <a:endParaRPr lang="uk-UA" dirty="0"/>
          </a:p>
        </p:txBody>
      </p:sp>
      <p:pic>
        <p:nvPicPr>
          <p:cNvPr id="1026" name="Picture 2" descr="F:\DCIM\108CANON\IMG_48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4620"/>
            <a:ext cx="437254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CIM\108CANON\IMG_48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5540">
            <a:off x="246202" y="2042446"/>
            <a:ext cx="3761061" cy="282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8764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0"/>
            <a:ext cx="8784976" cy="878681"/>
          </a:xfrm>
        </p:spPr>
        <p:txBody>
          <a:bodyPr/>
          <a:lstStyle/>
          <a:p>
            <a:pPr>
              <a:defRPr/>
            </a:pPr>
            <a:r>
              <a:rPr lang="uk-UA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Операція</a:t>
            </a:r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    </a:t>
            </a:r>
            <a:r>
              <a:rPr lang="uk-UA" spc="256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«Забуті могили»</a:t>
            </a:r>
          </a:p>
        </p:txBody>
      </p:sp>
      <p:pic>
        <p:nvPicPr>
          <p:cNvPr id="52227" name="Picture 2" descr="C:\педагог-організатор\операція забуті могили\Фото042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05194">
            <a:off x="4854182" y="1556122"/>
            <a:ext cx="3921369" cy="3394472"/>
          </a:xfrm>
          <a:prstGeom prst="rect">
            <a:avLst/>
          </a:prstGeom>
          <a:noFill/>
        </p:spPr>
      </p:pic>
      <p:pic>
        <p:nvPicPr>
          <p:cNvPr id="52228" name="Picture 3" descr="C:\педагог-організатор\операція забуті могили\Фото04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t="9654" r="4736"/>
          <a:stretch>
            <a:fillRect/>
          </a:stretch>
        </p:blipFill>
        <p:spPr bwMode="auto">
          <a:xfrm rot="247864">
            <a:off x="161194" y="1113236"/>
            <a:ext cx="4211515" cy="329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51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49506"/>
            <a:ext cx="8784976" cy="1242127"/>
          </a:xfrm>
        </p:spPr>
        <p:txBody>
          <a:bodyPr/>
          <a:lstStyle/>
          <a:p>
            <a:pPr marL="182880" indent="0" algn="ctr">
              <a:buNone/>
            </a:pPr>
            <a:r>
              <a:rPr lang="uk-UA" dirty="0" smtClean="0">
                <a:solidFill>
                  <a:srgbClr val="FFC000"/>
                </a:solidFill>
              </a:rPr>
              <a:t>Школа – друга домівка</a:t>
            </a:r>
            <a:endParaRPr lang="uk-UA" dirty="0">
              <a:solidFill>
                <a:srgbClr val="FFC000"/>
              </a:solidFill>
            </a:endParaRPr>
          </a:p>
        </p:txBody>
      </p:sp>
      <p:pic>
        <p:nvPicPr>
          <p:cNvPr id="4" name="Picture 3" descr="C:\Users\Тарас\Desktop\100_26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2088">
            <a:off x="136869" y="2377782"/>
            <a:ext cx="4381391" cy="239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Тарас\Desktop\100_2696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4393">
            <a:off x="5078902" y="2384408"/>
            <a:ext cx="3908675" cy="236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2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14:prism isInverted="1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9552" y="195487"/>
            <a:ext cx="4419600" cy="10081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k-UA" sz="3400" spc="256" dirty="0">
                <a:solidFill>
                  <a:srgbClr val="FF0000"/>
                </a:solidFill>
              </a:rPr>
              <a:t> </a:t>
            </a:r>
            <a:r>
              <a:rPr lang="uk-UA" sz="3400" i="1" u="sng" spc="511" dirty="0" smtClean="0">
                <a:solidFill>
                  <a:srgbClr val="FF0000"/>
                </a:solidFill>
              </a:rPr>
              <a:t>«</a:t>
            </a:r>
            <a:r>
              <a:rPr lang="uk-UA" sz="3400" i="1" u="sng" spc="511" dirty="0">
                <a:solidFill>
                  <a:srgbClr val="FF0000"/>
                </a:solidFill>
              </a:rPr>
              <a:t>Великодній кошик»</a:t>
            </a:r>
          </a:p>
        </p:txBody>
      </p:sp>
      <p:pic>
        <p:nvPicPr>
          <p:cNvPr id="54275" name="Picture 2" descr="C:\педагог-організатор\великодний кошик та гірлянда\Фото0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4" b="31689"/>
          <a:stretch>
            <a:fillRect/>
          </a:stretch>
        </p:blipFill>
        <p:spPr bwMode="auto">
          <a:xfrm rot="-4990671">
            <a:off x="5902250" y="-270043"/>
            <a:ext cx="2594372" cy="353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3" descr="C:\педагог-організатор\великодний кошик та гірлянда\Фото04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79" y="1330350"/>
            <a:ext cx="5081954" cy="375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4" descr="C:\педагог-організатор\великодний кошик та гірлянда\Фото04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2" t="-2" r="18483" b="23701"/>
          <a:stretch>
            <a:fillRect/>
          </a:stretch>
        </p:blipFill>
        <p:spPr bwMode="auto">
          <a:xfrm rot="5063883">
            <a:off x="6262918" y="2460977"/>
            <a:ext cx="1846659" cy="31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1300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2" descr="C:\педагог-організатор\великодний кошик та гірлянда\Фото04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3"/>
          <a:stretch>
            <a:fillRect/>
          </a:stretch>
        </p:blipFill>
        <p:spPr bwMode="auto">
          <a:xfrm rot="15986055">
            <a:off x="207047" y="1318730"/>
            <a:ext cx="3563540" cy="37103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7494"/>
            <a:ext cx="8434754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Перемоги…</a:t>
            </a:r>
            <a:r>
              <a:rPr lang="uk-UA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ятаємо</a:t>
            </a:r>
            <a:r>
              <a:rPr lang="uk-UA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бережемо в серцях…</a:t>
            </a:r>
            <a:endParaRPr lang="uk-UA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5300" name="Picture 3" descr="C:\педагог-організатор\день перемоги\IMG_4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360" y="844155"/>
            <a:ext cx="4740519" cy="421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10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987824" y="699544"/>
            <a:ext cx="5465440" cy="3539852"/>
          </a:xfrm>
        </p:spPr>
        <p:txBody>
          <a:bodyPr/>
          <a:lstStyle/>
          <a:p>
            <a:pPr algn="ctr"/>
            <a:r>
              <a:rPr lang="uk-UA" i="1" dirty="0" smtClean="0">
                <a:solidFill>
                  <a:schemeClr val="bg2"/>
                </a:solidFill>
              </a:rPr>
              <a:t>Учнівське самоврядування – запорука розвитку життєвих </a:t>
            </a:r>
            <a:r>
              <a:rPr lang="uk-UA" i="1" dirty="0" err="1" smtClean="0">
                <a:solidFill>
                  <a:schemeClr val="bg2"/>
                </a:solidFill>
              </a:rPr>
              <a:t>компетенцій</a:t>
            </a:r>
            <a:endParaRPr lang="uk-UA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78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57504"/>
            <a:ext cx="8229600" cy="4385946"/>
          </a:xfrm>
          <a:prstGeom prst="rect">
            <a:avLst/>
          </a:prstGeom>
        </p:spPr>
        <p:txBody>
          <a:bodyPr lIns="77925" tIns="38963" rIns="77925" bIns="38963">
            <a:normAutofit fontScale="92500" lnSpcReduction="10000"/>
          </a:bodyPr>
          <a:lstStyle/>
          <a:p>
            <a:pPr algn="ctr"/>
            <a:r>
              <a:rPr lang="uk-UA" sz="3400" dirty="0">
                <a:solidFill>
                  <a:srgbClr val="FF0000"/>
                </a:solidFill>
              </a:rPr>
              <a:t>Гімн школи </a:t>
            </a:r>
          </a:p>
          <a:p>
            <a:pPr marL="38963" indent="0">
              <a:buNone/>
            </a:pPr>
            <a:r>
              <a:rPr lang="uk-UA" dirty="0">
                <a:solidFill>
                  <a:srgbClr val="FFC000"/>
                </a:solidFill>
              </a:rPr>
              <a:t>В </a:t>
            </a:r>
            <a:r>
              <a:rPr lang="uk-UA" dirty="0" err="1">
                <a:solidFill>
                  <a:srgbClr val="FFC000"/>
                </a:solidFill>
              </a:rPr>
              <a:t>Качанівській</a:t>
            </a:r>
            <a:r>
              <a:rPr lang="uk-UA" dirty="0">
                <a:solidFill>
                  <a:srgbClr val="FFC000"/>
                </a:solidFill>
              </a:rPr>
              <a:t> школі  учителя слово</a:t>
            </a:r>
          </a:p>
          <a:p>
            <a:pPr marL="38963" indent="0">
              <a:buNone/>
            </a:pPr>
            <a:r>
              <a:rPr lang="uk-UA" dirty="0">
                <a:solidFill>
                  <a:srgbClr val="FFC000"/>
                </a:solidFill>
              </a:rPr>
              <a:t>Несе щиро віру у правду й добро,</a:t>
            </a:r>
          </a:p>
          <a:p>
            <a:pPr marL="38963" indent="0">
              <a:buNone/>
            </a:pPr>
            <a:r>
              <a:rPr lang="uk-UA" dirty="0">
                <a:solidFill>
                  <a:srgbClr val="FFC000"/>
                </a:solidFill>
              </a:rPr>
              <a:t>В нім – сила науки і </a:t>
            </a:r>
            <a:r>
              <a:rPr lang="uk-UA" dirty="0" err="1">
                <a:solidFill>
                  <a:srgbClr val="FFC000"/>
                </a:solidFill>
              </a:rPr>
              <a:t>рідная</a:t>
            </a:r>
            <a:r>
              <a:rPr lang="uk-UA" dirty="0">
                <a:solidFill>
                  <a:srgbClr val="FFC000"/>
                </a:solidFill>
              </a:rPr>
              <a:t> мова,</a:t>
            </a:r>
          </a:p>
          <a:p>
            <a:pPr marL="38963" indent="0">
              <a:buNone/>
            </a:pPr>
            <a:r>
              <a:rPr lang="uk-UA" dirty="0">
                <a:solidFill>
                  <a:srgbClr val="FFC000"/>
                </a:solidFill>
              </a:rPr>
              <a:t>І справжнє батьківське тепло</a:t>
            </a:r>
          </a:p>
          <a:p>
            <a:pPr marL="38963" indent="0">
              <a:buNone/>
            </a:pPr>
            <a:r>
              <a:rPr lang="uk-UA" dirty="0">
                <a:solidFill>
                  <a:srgbClr val="7030A0"/>
                </a:solidFill>
              </a:rPr>
              <a:t>Приспів:</a:t>
            </a:r>
          </a:p>
          <a:p>
            <a:pPr marL="38963" indent="0">
              <a:buNone/>
            </a:pPr>
            <a:r>
              <a:rPr lang="uk-UA" dirty="0">
                <a:solidFill>
                  <a:srgbClr val="00B050"/>
                </a:solidFill>
              </a:rPr>
              <a:t>Бути людиною школа навчає</a:t>
            </a:r>
          </a:p>
          <a:p>
            <a:pPr marL="38963" indent="0">
              <a:buNone/>
            </a:pPr>
            <a:r>
              <a:rPr lang="uk-UA" dirty="0">
                <a:solidFill>
                  <a:srgbClr val="00B050"/>
                </a:solidFill>
              </a:rPr>
              <a:t>Мудрим господарем в домі своїм</a:t>
            </a:r>
          </a:p>
          <a:p>
            <a:pPr marL="38963" indent="0">
              <a:buNone/>
            </a:pPr>
            <a:r>
              <a:rPr lang="uk-UA" dirty="0">
                <a:solidFill>
                  <a:srgbClr val="00B050"/>
                </a:solidFill>
              </a:rPr>
              <a:t>І до порогів своїх повертає</a:t>
            </a:r>
          </a:p>
          <a:p>
            <a:pPr marL="38963" indent="0">
              <a:buNone/>
            </a:pPr>
            <a:r>
              <a:rPr lang="uk-UA" dirty="0">
                <a:solidFill>
                  <a:srgbClr val="00B050"/>
                </a:solidFill>
              </a:rPr>
              <a:t>Справжніх і надійних синів.</a:t>
            </a:r>
          </a:p>
          <a:p>
            <a:endParaRPr lang="uk-UA" dirty="0"/>
          </a:p>
        </p:txBody>
      </p:sp>
      <p:pic>
        <p:nvPicPr>
          <p:cNvPr id="4" name="Picture 4" descr="http://static.diary.ru/userdir/1/4/0/9/1409133/651685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1342">
            <a:off x="5813705" y="1024203"/>
            <a:ext cx="2798103" cy="242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4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0">
        <p:blinds dir="vert"/>
      </p:transition>
    </mc:Choice>
    <mc:Fallback xmlns="">
      <p:transition spd="slow" advTm="2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24235">
            <a:off x="777731" y="3075806"/>
            <a:ext cx="7754713" cy="1433037"/>
          </a:xfrm>
        </p:spPr>
        <p:txBody>
          <a:bodyPr/>
          <a:lstStyle/>
          <a:p>
            <a:r>
              <a:rPr lang="uk-UA" sz="4800" dirty="0" smtClean="0">
                <a:solidFill>
                  <a:srgbClr val="00B0F0"/>
                </a:solidFill>
              </a:rPr>
              <a:t>Жити, творити, світ берегти, світити людині на цілі світи!</a:t>
            </a:r>
            <a:endParaRPr lang="uk-UA" sz="4800" dirty="0">
              <a:solidFill>
                <a:srgbClr val="00B0F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971600" y="711637"/>
            <a:ext cx="3312368" cy="1125140"/>
          </a:xfrm>
        </p:spPr>
        <p:txBody>
          <a:bodyPr>
            <a:noAutofit/>
          </a:bodyPr>
          <a:lstStyle/>
          <a:p>
            <a:pPr algn="l"/>
            <a:r>
              <a:rPr lang="uk-UA" sz="4400" dirty="0" smtClean="0">
                <a:solidFill>
                  <a:srgbClr val="FF0000"/>
                </a:solidFill>
              </a:rPr>
              <a:t>Наше кредо:</a:t>
            </a:r>
            <a:endParaRPr lang="uk-UA" sz="4400" dirty="0">
              <a:solidFill>
                <a:srgbClr val="FF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68019" y="483520"/>
            <a:ext cx="7264425" cy="79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uk-UA" sz="48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8462">
            <a:off x="5469661" y="564494"/>
            <a:ext cx="1872242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21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11510"/>
            <a:ext cx="7560840" cy="1296144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solidFill>
                  <a:srgbClr val="00B050"/>
                </a:solidFill>
              </a:rPr>
              <a:t>Кімната учнівського самоврядування</a:t>
            </a:r>
            <a:endParaRPr lang="uk-UA" dirty="0">
              <a:solidFill>
                <a:srgbClr val="00B050"/>
              </a:solidFill>
            </a:endParaRPr>
          </a:p>
        </p:txBody>
      </p:sp>
      <p:pic>
        <p:nvPicPr>
          <p:cNvPr id="1027" name="Picture 3" descr="F:\DCIM\108CANON\IMG_48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66"/>
          <a:stretch/>
        </p:blipFill>
        <p:spPr bwMode="auto">
          <a:xfrm>
            <a:off x="166549" y="2211711"/>
            <a:ext cx="4680520" cy="268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DCIM\108CANON\IMG_48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970" y="1851670"/>
            <a:ext cx="4063379" cy="304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831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95486"/>
            <a:ext cx="3672408" cy="1368151"/>
          </a:xfrm>
        </p:spPr>
        <p:txBody>
          <a:bodyPr/>
          <a:lstStyle/>
          <a:p>
            <a:pPr algn="ctr"/>
            <a:r>
              <a:rPr lang="uk-UA" dirty="0" smtClean="0"/>
              <a:t>Куточок учнівського самоврядування</a:t>
            </a:r>
            <a:endParaRPr lang="uk-UA" dirty="0"/>
          </a:p>
        </p:txBody>
      </p:sp>
      <p:pic>
        <p:nvPicPr>
          <p:cNvPr id="2051" name="Picture 3" descr="F:\DCIM\108CANON\IMG_48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75" b="2979"/>
          <a:stretch/>
        </p:blipFill>
        <p:spPr bwMode="auto">
          <a:xfrm rot="21273891">
            <a:off x="161021" y="1726372"/>
            <a:ext cx="3586835" cy="317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DCIM\108CANON\IMG_48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" b="10362"/>
          <a:stretch/>
        </p:blipFill>
        <p:spPr bwMode="auto">
          <a:xfrm>
            <a:off x="3995936" y="555526"/>
            <a:ext cx="4977068" cy="420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8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915567"/>
            <a:ext cx="6800800" cy="808112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Велика учнівська  родина у своїй діяльності керується</a:t>
            </a:r>
            <a:endParaRPr lang="uk-UA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2" y="2067695"/>
            <a:ext cx="3704455" cy="2047107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7030A0"/>
                </a:solidFill>
              </a:rPr>
              <a:t>Статутом </a:t>
            </a:r>
          </a:p>
          <a:p>
            <a:r>
              <a:rPr lang="uk-UA" sz="2800" dirty="0" smtClean="0">
                <a:solidFill>
                  <a:srgbClr val="7030A0"/>
                </a:solidFill>
              </a:rPr>
              <a:t>Конституцією ВУР</a:t>
            </a:r>
            <a:endParaRPr lang="uk-UA" sz="2800" dirty="0">
              <a:solidFill>
                <a:srgbClr val="7030A0"/>
              </a:solidFill>
            </a:endParaRPr>
          </a:p>
        </p:txBody>
      </p:sp>
      <p:pic>
        <p:nvPicPr>
          <p:cNvPr id="1026" name="Picture 2" descr="H:\DCIM\108CANON\IMG_40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503">
            <a:off x="5158778" y="1892526"/>
            <a:ext cx="3068960" cy="230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27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2925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Значки </a:t>
            </a:r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приналежність до осередку</a:t>
            </a:r>
            <a:endParaRPr lang="uk-U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3" name="Picture 7" descr="D:\флешка\ВУР\Значки\809495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7" t="10130" r="13468" b="14547"/>
          <a:stretch/>
        </p:blipFill>
        <p:spPr bwMode="auto">
          <a:xfrm rot="21272201">
            <a:off x="323528" y="1131590"/>
            <a:ext cx="2396822" cy="250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флешка\ВУР\Значки\karta_ukraji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872183"/>
            <a:ext cx="2560637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флешка\ВУР\Значки\в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3372">
            <a:off x="6560535" y="1148407"/>
            <a:ext cx="225742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флешка\ВУР\Значки\Значки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2" t="2735" r="19914" b="14194"/>
          <a:stretch/>
        </p:blipFill>
        <p:spPr bwMode="auto">
          <a:xfrm>
            <a:off x="3877266" y="2709115"/>
            <a:ext cx="1870364" cy="23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427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5" y="195486"/>
            <a:ext cx="2698461" cy="864096"/>
          </a:xfrm>
        </p:spPr>
        <p:txBody>
          <a:bodyPr/>
          <a:lstStyle/>
          <a:p>
            <a:r>
              <a:rPr lang="uk-UA" dirty="0" smtClean="0">
                <a:solidFill>
                  <a:srgbClr val="00B0F0"/>
                </a:solidFill>
              </a:rPr>
              <a:t>Вибори голови ВУР</a:t>
            </a:r>
            <a:endParaRPr lang="uk-UA" dirty="0">
              <a:solidFill>
                <a:srgbClr val="00B0F0"/>
              </a:solidFill>
            </a:endParaRPr>
          </a:p>
        </p:txBody>
      </p:sp>
      <p:pic>
        <p:nvPicPr>
          <p:cNvPr id="1028" name="Picture 4" descr="C:\педагог-організатор\вибори голови ВУР\Фото02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589" y="339505"/>
            <a:ext cx="3440980" cy="458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ВУР\Значки\ba295fb2d5357efda5615e15e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3981">
            <a:off x="657864" y="1015075"/>
            <a:ext cx="2657162" cy="276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542835" y="3795886"/>
            <a:ext cx="2698461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2800" dirty="0" smtClean="0">
                <a:solidFill>
                  <a:srgbClr val="002060"/>
                </a:solidFill>
              </a:rPr>
              <a:t>Голова ВУР Козловський Дмитро</a:t>
            </a:r>
            <a:endParaRPr lang="uk-UA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975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theme1.xml><?xml version="1.0" encoding="utf-8"?>
<a:theme xmlns:a="http://schemas.openxmlformats.org/drawingml/2006/main" name="Default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348</TotalTime>
  <Words>260</Words>
  <Application>Microsoft Office PowerPoint</Application>
  <PresentationFormat>Экран (16:9)</PresentationFormat>
  <Paragraphs>52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22</vt:i4>
      </vt:variant>
    </vt:vector>
  </HeadingPairs>
  <TitlesOfParts>
    <vt:vector size="34" baseType="lpstr">
      <vt:lpstr>Default Theme</vt:lpstr>
      <vt:lpstr>Твердый переплет</vt:lpstr>
      <vt:lpstr>Spring</vt:lpstr>
      <vt:lpstr>Воздушный поток</vt:lpstr>
      <vt:lpstr>Кутюр</vt:lpstr>
      <vt:lpstr>Трек</vt:lpstr>
      <vt:lpstr>Тема Office</vt:lpstr>
      <vt:lpstr>Кнопка</vt:lpstr>
      <vt:lpstr>Изящная</vt:lpstr>
      <vt:lpstr>1_Воздушный поток</vt:lpstr>
      <vt:lpstr>Бумажная</vt:lpstr>
      <vt:lpstr>Паркет</vt:lpstr>
      <vt:lpstr>Качанівська учнівська родина «З Богом та Україною в серці» </vt:lpstr>
      <vt:lpstr>Школа – друга домівка</vt:lpstr>
      <vt:lpstr>Презентация PowerPoint</vt:lpstr>
      <vt:lpstr>Жити, творити, світ берегти, світити людині на цілі світи!</vt:lpstr>
      <vt:lpstr>Кімната учнівського самоврядування</vt:lpstr>
      <vt:lpstr>Куточок учнівського самоврядування</vt:lpstr>
      <vt:lpstr>Велика учнівська  родина у своїй діяльності керується</vt:lpstr>
      <vt:lpstr>Значки – приналежність до осередку</vt:lpstr>
      <vt:lpstr>Вибори голови ВУР</vt:lpstr>
      <vt:lpstr>Традиційний захід – День учнівського самоврядування</vt:lpstr>
      <vt:lpstr>Конкурс «Супер клас»</vt:lpstr>
      <vt:lpstr>«Перлина творчості»</vt:lpstr>
      <vt:lpstr>«Діамант освіченості»</vt:lpstr>
      <vt:lpstr>«Еталон чистоти»</vt:lpstr>
      <vt:lpstr>Результативність конкурсу «Суперклас»</vt:lpstr>
      <vt:lpstr>Молода Просвіта</vt:lpstr>
      <vt:lpstr>«Що? Де? Коли?»</vt:lpstr>
      <vt:lpstr>«Трудовий десант»</vt:lpstr>
      <vt:lpstr>Операція      «Забуті могили»</vt:lpstr>
      <vt:lpstr> «Великодній кошик»</vt:lpstr>
      <vt:lpstr>День Перемоги…пам’ятаємо, бережемо в серцях…</vt:lpstr>
      <vt:lpstr>Учнівське самоврядування – запорука розвитку життєвих компетенцій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Качанівська учнівська родина «З Богом та Україною в серці»</dc:title>
  <dc:creator>Тарас</dc:creator>
  <cp:lastModifiedBy>тарас</cp:lastModifiedBy>
  <cp:revision>23</cp:revision>
  <dcterms:created xsi:type="dcterms:W3CDTF">2013-03-27T12:56:57Z</dcterms:created>
  <dcterms:modified xsi:type="dcterms:W3CDTF">2013-10-14T14:18:46Z</dcterms:modified>
</cp:coreProperties>
</file>